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10691800" cx="7559675"/>
  <p:notesSz cx="6858000" cy="9144000"/>
  <p:embeddedFontLst>
    <p:embeddedFont>
      <p:font typeface="Open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4" roundtripDataSignature="AMtx7mi0r7WskG4OIPiGVbTVO6nkDX1uk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penSans-regular.fntdata"/><Relationship Id="rId11" Type="http://schemas.openxmlformats.org/officeDocument/2006/relationships/slide" Target="slides/slide7.xml"/><Relationship Id="rId22" Type="http://schemas.openxmlformats.org/officeDocument/2006/relationships/font" Target="fonts/OpenSans-italic.fntdata"/><Relationship Id="rId10" Type="http://schemas.openxmlformats.org/officeDocument/2006/relationships/slide" Target="slides/slide6.xml"/><Relationship Id="rId21" Type="http://schemas.openxmlformats.org/officeDocument/2006/relationships/font" Target="fonts/OpenSans-bold.fntdata"/><Relationship Id="rId13" Type="http://schemas.openxmlformats.org/officeDocument/2006/relationships/slide" Target="slides/slide9.xml"/><Relationship Id="rId24" Type="http://customschemas.google.com/relationships/presentationmetadata" Target="metadata"/><Relationship Id="rId12" Type="http://schemas.openxmlformats.org/officeDocument/2006/relationships/slide" Target="slides/slide8.xml"/><Relationship Id="rId23" Type="http://schemas.openxmlformats.org/officeDocument/2006/relationships/font" Target="fonts/OpenSans-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0: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1: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2: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3: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5: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p2: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p3: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p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5: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7: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8: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9: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17"/>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7"/>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6"/>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7"/>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7"/>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1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8"/>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1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19"/>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9"/>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1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20"/>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20"/>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20"/>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2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2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21"/>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1"/>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21"/>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1"/>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21"/>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2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2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4"/>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4"/>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24"/>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2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5"/>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5"/>
          <p:cNvSpPr/>
          <p:nvPr>
            <p:ph idx="2" type="pic"/>
          </p:nvPr>
        </p:nvSpPr>
        <p:spPr>
          <a:xfrm>
            <a:off x="3213985" y="1539450"/>
            <a:ext cx="3827100" cy="7598100"/>
          </a:xfrm>
          <a:prstGeom prst="rect">
            <a:avLst/>
          </a:prstGeom>
          <a:noFill/>
          <a:ln>
            <a:noFill/>
          </a:ln>
        </p:spPr>
      </p:sp>
      <p:sp>
        <p:nvSpPr>
          <p:cNvPr id="64" name="Google Shape;64;p25"/>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2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6"/>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doi/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tinyurl.com/openedrec" TargetMode="External"/><Relationship Id="rId6" Type="http://schemas.openxmlformats.org/officeDocument/2006/relationships/hyperlink" Target="https://zenodo.org/doi/10.5281/zenodo.5568482" TargetMode="External"/><Relationship Id="rId7" Type="http://schemas.openxmlformats.org/officeDocument/2006/relationships/hyperlink" Target="https://sparceurope.org/" TargetMode="External"/><Relationship Id="rId8"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tinyurl.com/openedrec" TargetMode="External"/><Relationship Id="rId6" Type="http://schemas.openxmlformats.org/officeDocument/2006/relationships/hyperlink" Target="http://openedgroup.org/review"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sdgs.un.org/goals/goal4" TargetMode="External"/><Relationship Id="rId4" Type="http://schemas.openxmlformats.org/officeDocument/2006/relationships/image" Target="../media/image4.png"/><Relationship Id="rId5" Type="http://schemas.openxmlformats.org/officeDocument/2006/relationships/image" Target="../media/image1.png"/><Relationship Id="rId6" Type="http://schemas.openxmlformats.org/officeDocument/2006/relationships/hyperlink" Target="https://tinyurl.com/openedrec"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85" name="Google Shape;85;p1"/>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sp>
        <p:nvSpPr>
          <p:cNvPr id="86" name="Google Shape;86;p1"/>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AN ENOEL TOOLKIT </a:t>
            </a:r>
            <a:endParaRPr b="1" i="0" sz="4600" u="none" cap="none" strike="noStrike">
              <a:solidFill>
                <a:srgbClr val="004993"/>
              </a:solidFill>
              <a:latin typeface="Open Sans"/>
              <a:ea typeface="Open Sans"/>
              <a:cs typeface="Open Sans"/>
              <a:sym typeface="Open Sans"/>
            </a:endParaRPr>
          </a:p>
        </p:txBody>
      </p:sp>
      <p:sp>
        <p:nvSpPr>
          <p:cNvPr id="87" name="Google Shape;87;p1"/>
          <p:cNvSpPr txBox="1"/>
          <p:nvPr/>
        </p:nvSpPr>
        <p:spPr>
          <a:xfrm>
            <a:off x="569401" y="5853700"/>
            <a:ext cx="6418200" cy="9852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en-DE" sz="2600" u="none" cap="none" strike="noStrike">
                <a:solidFill>
                  <a:srgbClr val="004993"/>
                </a:solidFill>
                <a:latin typeface="Open Sans"/>
                <a:ea typeface="Open Sans"/>
                <a:cs typeface="Open Sans"/>
                <a:sym typeface="Open Sans"/>
              </a:rPr>
              <a:t>Use our templates to advocate </a:t>
            </a:r>
            <a:endParaRPr b="1" i="0" sz="26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4600"/>
              <a:buFont typeface="Arial"/>
              <a:buNone/>
            </a:pPr>
            <a:r>
              <a:rPr b="1" i="0" lang="en-DE" sz="2600" u="none" cap="none" strike="noStrike">
                <a:solidFill>
                  <a:srgbClr val="004993"/>
                </a:solidFill>
                <a:latin typeface="Open Sans"/>
                <a:ea typeface="Open Sans"/>
                <a:cs typeface="Open Sans"/>
                <a:sym typeface="Open Sans"/>
              </a:rPr>
              <a:t>for Open Education</a:t>
            </a:r>
            <a:endParaRPr b="1" i="0" sz="2600" u="none" cap="none" strike="noStrike">
              <a:solidFill>
                <a:srgbClr val="004993"/>
              </a:solidFill>
              <a:latin typeface="Open Sans"/>
              <a:ea typeface="Open Sans"/>
              <a:cs typeface="Open Sans"/>
              <a:sym typeface="Open Sans"/>
            </a:endParaRPr>
          </a:p>
        </p:txBody>
      </p:sp>
      <p:pic>
        <p:nvPicPr>
          <p:cNvPr id="88" name="Google Shape;88;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10"/>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7" name="Google Shape;217;p10"/>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10"/>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9" name="Google Shape;219;p1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0" name="Google Shape;220;p1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21" name="Google Shape;221;p1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22" name="Google Shape;222;p10"/>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23" name="Google Shape;223;p1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224" name="Google Shape;224;p10"/>
          <p:cNvSpPr txBox="1"/>
          <p:nvPr/>
        </p:nvSpPr>
        <p:spPr>
          <a:xfrm>
            <a:off x="501325" y="4241650"/>
            <a:ext cx="5667600" cy="560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Benefits of Open Education for </a:t>
            </a:r>
            <a:r>
              <a:rPr b="1" i="0" lang="en-DE" sz="1800" u="none" cap="none" strike="noStrike">
                <a:solidFill>
                  <a:srgbClr val="34C3E0"/>
                </a:solidFill>
                <a:latin typeface="Open Sans"/>
                <a:ea typeface="Open Sans"/>
                <a:cs typeface="Open Sans"/>
                <a:sym typeface="Open Sans"/>
              </a:rPr>
              <a:t>institutions</a:t>
            </a:r>
            <a:endParaRPr b="1" i="0" sz="18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chemeClr val="lt1"/>
                </a:solidFill>
                <a:latin typeface="Open Sans"/>
                <a:ea typeface="Open Sans"/>
                <a:cs typeface="Open Sans"/>
                <a:sym typeface="Open Sans"/>
              </a:rPr>
              <a:t>Promote economies of scale:</a:t>
            </a:r>
            <a:r>
              <a:rPr b="0" i="0" lang="en-DE" sz="1400" u="none" cap="none" strike="noStrike">
                <a:solidFill>
                  <a:schemeClr val="lt1"/>
                </a:solidFill>
                <a:latin typeface="Open Sans"/>
                <a:ea typeface="Open Sans"/>
                <a:cs typeface="Open Sans"/>
                <a:sym typeface="Open Sans"/>
              </a:rPr>
              <a:t> OER are free online, can be printed, saved and easily updated. Instead of purchasing textbooks, resources can be redirected toward technology, improving instruction, or reducing costs.</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chemeClr val="lt1"/>
                </a:solidFill>
                <a:latin typeface="Open Sans"/>
                <a:ea typeface="Open Sans"/>
                <a:cs typeface="Open Sans"/>
                <a:sym typeface="Open Sans"/>
              </a:rPr>
              <a:t>Support faculty development and quality:</a:t>
            </a:r>
            <a:r>
              <a:rPr b="0" i="0" lang="en-DE" sz="1400" u="none" cap="none" strike="noStrike">
                <a:solidFill>
                  <a:schemeClr val="lt1"/>
                </a:solidFill>
                <a:latin typeface="Open Sans"/>
                <a:ea typeface="Open Sans"/>
                <a:cs typeface="Open Sans"/>
                <a:sym typeface="Open Sans"/>
              </a:rPr>
              <a:t> Enhanced access and use of OER and peer-to-peer learning between inter-institutional faculty members enforces the quality of educational materials.</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chemeClr val="lt1"/>
                </a:solidFill>
                <a:latin typeface="Open Sans"/>
                <a:ea typeface="Open Sans"/>
                <a:cs typeface="Open Sans"/>
                <a:sym typeface="Open Sans"/>
              </a:rPr>
              <a:t>Make the most of public investments: </a:t>
            </a:r>
            <a:r>
              <a:rPr b="0" i="0" lang="en-DE" sz="1400" u="none" cap="none" strike="noStrike">
                <a:solidFill>
                  <a:schemeClr val="lt1"/>
                </a:solidFill>
                <a:latin typeface="Open Sans"/>
                <a:ea typeface="Open Sans"/>
                <a:cs typeface="Open Sans"/>
                <a:sym typeface="Open Sans"/>
              </a:rPr>
              <a:t>Resources from public funding are used to create public knowledge and shared transversally through multiple institutions at reduced costs.</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chemeClr val="lt1"/>
                </a:solidFill>
                <a:latin typeface="Open Sans"/>
                <a:ea typeface="Open Sans"/>
                <a:cs typeface="Open Sans"/>
                <a:sym typeface="Open Sans"/>
              </a:rPr>
              <a:t>Support self-promotion:</a:t>
            </a:r>
            <a:r>
              <a:rPr b="0" i="0" lang="en-DE" sz="1400" u="none" cap="none" strike="noStrike">
                <a:solidFill>
                  <a:schemeClr val="lt1"/>
                </a:solidFill>
                <a:latin typeface="Open Sans"/>
                <a:ea typeface="Open Sans"/>
                <a:cs typeface="Open Sans"/>
                <a:sym typeface="Open Sans"/>
              </a:rPr>
              <a:t> The public image of the institution can largely benefit from its shared and reused quality OER.</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chemeClr val="lt1"/>
                </a:solidFill>
                <a:latin typeface="Open Sans"/>
                <a:ea typeface="Open Sans"/>
                <a:cs typeface="Open Sans"/>
                <a:sym typeface="Open Sans"/>
              </a:rPr>
              <a:t>Support reputation and international collaboration: </a:t>
            </a:r>
            <a:br>
              <a:rPr b="1" i="0" lang="en-DE" sz="1400" u="none" cap="none" strike="noStrike">
                <a:solidFill>
                  <a:schemeClr val="lt1"/>
                </a:solidFill>
                <a:latin typeface="Open Sans"/>
                <a:ea typeface="Open Sans"/>
                <a:cs typeface="Open Sans"/>
                <a:sym typeface="Open Sans"/>
              </a:rPr>
            </a:br>
            <a:r>
              <a:rPr b="0" i="0" lang="en-DE" sz="1400" u="none" cap="none" strike="noStrike">
                <a:solidFill>
                  <a:schemeClr val="lt1"/>
                </a:solidFill>
                <a:latin typeface="Open Sans"/>
                <a:ea typeface="Open Sans"/>
                <a:cs typeface="Open Sans"/>
                <a:sym typeface="Open Sans"/>
              </a:rPr>
              <a:t>Working with OER increases the institution’s visibility and improves its reputation through active collaboration with </a:t>
            </a:r>
            <a:br>
              <a:rPr b="0" i="0" lang="en-DE" sz="1400" u="none" cap="none" strike="noStrike">
                <a:solidFill>
                  <a:schemeClr val="lt1"/>
                </a:solidFill>
                <a:latin typeface="Open Sans"/>
                <a:ea typeface="Open Sans"/>
                <a:cs typeface="Open Sans"/>
                <a:sym typeface="Open Sans"/>
              </a:rPr>
            </a:br>
            <a:r>
              <a:rPr b="0" i="0" lang="en-DE" sz="1400" u="none" cap="none" strike="noStrike">
                <a:solidFill>
                  <a:schemeClr val="lt1"/>
                </a:solidFill>
                <a:latin typeface="Open Sans"/>
                <a:ea typeface="Open Sans"/>
                <a:cs typeface="Open Sans"/>
                <a:sym typeface="Open Sans"/>
              </a:rPr>
              <a:t>other institutions globally.  </a:t>
            </a:r>
            <a:endParaRPr b="0" i="0" sz="14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1"/>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1"/>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1" name="Google Shape;231;p11"/>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1"/>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3" name="Google Shape;233;p11"/>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4" name="Google Shape;234;p11"/>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5" name="Google Shape;235;p1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36" name="Google Shape;236;p11"/>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37" name="Google Shape;237;p11"/>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238" name="Google Shape;238;p11"/>
          <p:cNvSpPr txBox="1"/>
          <p:nvPr/>
        </p:nvSpPr>
        <p:spPr>
          <a:xfrm>
            <a:off x="501325" y="5044425"/>
            <a:ext cx="5122800" cy="418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Benefits of Open Education for </a:t>
            </a:r>
            <a:r>
              <a:rPr b="1" i="0" lang="en-DE" sz="1800" u="none" cap="none" strike="noStrike">
                <a:solidFill>
                  <a:srgbClr val="34C3E0"/>
                </a:solidFill>
                <a:latin typeface="Open Sans"/>
                <a:ea typeface="Open Sans"/>
                <a:cs typeface="Open Sans"/>
                <a:sym typeface="Open Sans"/>
              </a:rPr>
              <a:t>institutions</a:t>
            </a:r>
            <a:endParaRPr b="1" i="0" sz="18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600" u="none" cap="none" strike="noStrike">
                <a:solidFill>
                  <a:schemeClr val="lt1"/>
                </a:solidFill>
                <a:latin typeface="Open Sans"/>
                <a:ea typeface="Open Sans"/>
                <a:cs typeface="Open Sans"/>
                <a:sym typeface="Open Sans"/>
              </a:rPr>
              <a:t>Facilitate recruitment:</a:t>
            </a:r>
            <a:r>
              <a:rPr b="0" i="0" lang="en-DE" sz="2000" u="none" cap="none" strike="noStrike">
                <a:solidFill>
                  <a:schemeClr val="lt1"/>
                </a:solidFill>
                <a:latin typeface="Open Sans"/>
                <a:ea typeface="Open Sans"/>
                <a:cs typeface="Open Sans"/>
                <a:sym typeface="Open Sans"/>
              </a:rPr>
              <a:t> </a:t>
            </a:r>
            <a:r>
              <a:rPr b="0" i="0" lang="en-DE" sz="1500" u="none" cap="none" strike="noStrike">
                <a:solidFill>
                  <a:schemeClr val="lt1"/>
                </a:solidFill>
                <a:latin typeface="Open Sans"/>
                <a:ea typeface="Open Sans"/>
                <a:cs typeface="Open Sans"/>
                <a:sym typeface="Open Sans"/>
              </a:rPr>
              <a:t>The use of OER increases participation in higher education by expanding access to non-traditional learners who make choices based on the quality of the educational materials being offered.</a:t>
            </a:r>
            <a:endParaRPr b="0"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20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600" u="none" cap="none" strike="noStrike">
                <a:solidFill>
                  <a:schemeClr val="lt1"/>
                </a:solidFill>
                <a:latin typeface="Open Sans"/>
                <a:ea typeface="Open Sans"/>
                <a:cs typeface="Open Sans"/>
                <a:sym typeface="Open Sans"/>
              </a:rPr>
              <a:t>Enhance alumni retention:</a:t>
            </a:r>
            <a:r>
              <a:rPr b="0" i="0" lang="en-DE" sz="1600" u="none" cap="none" strike="noStrike">
                <a:solidFill>
                  <a:schemeClr val="lt1"/>
                </a:solidFill>
                <a:latin typeface="Open Sans"/>
                <a:ea typeface="Open Sans"/>
                <a:cs typeface="Open Sans"/>
                <a:sym typeface="Open Sans"/>
              </a:rPr>
              <a:t> </a:t>
            </a:r>
            <a:r>
              <a:rPr b="0" i="0" lang="en-DE" sz="1500" u="none" cap="none" strike="noStrike">
                <a:solidFill>
                  <a:schemeClr val="lt1"/>
                </a:solidFill>
                <a:latin typeface="Open Sans"/>
                <a:ea typeface="Open Sans"/>
                <a:cs typeface="Open Sans"/>
                <a:sym typeface="Open Sans"/>
              </a:rPr>
              <a:t>Offering quality OER to alumni helps the institution keep the link with them active.</a:t>
            </a:r>
            <a:endParaRPr b="1"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0"/>
              </a:spcAft>
              <a:buClr>
                <a:schemeClr val="dk1"/>
              </a:buClr>
              <a:buSzPts val="1100"/>
              <a:buFont typeface="Arial"/>
              <a:buNone/>
            </a:pPr>
            <a:r>
              <a:t/>
            </a:r>
            <a:endParaRPr b="1" i="0" sz="1500" u="none" cap="none" strike="noStrike">
              <a:solidFill>
                <a:srgbClr val="FFDE59"/>
              </a:solidFill>
              <a:latin typeface="Open Sans"/>
              <a:ea typeface="Open Sans"/>
              <a:cs typeface="Open Sans"/>
              <a:sym typeface="Open Sans"/>
            </a:endParaRPr>
          </a:p>
          <a:p>
            <a:pPr indent="0" lvl="0" marL="0" marR="0" rtl="0" algn="l">
              <a:lnSpc>
                <a:spcPct val="100000"/>
              </a:lnSpc>
              <a:spcBef>
                <a:spcPts val="1200"/>
              </a:spcBef>
              <a:spcAft>
                <a:spcPts val="0"/>
              </a:spcAft>
              <a:buClr>
                <a:schemeClr val="dk1"/>
              </a:buClr>
              <a:buSzPts val="11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2"/>
          <p:cNvSpPr/>
          <p:nvPr/>
        </p:nvSpPr>
        <p:spPr>
          <a:xfrm>
            <a:off x="182325" y="3899650"/>
            <a:ext cx="72282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5" name="Google Shape;245;p12"/>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6" name="Google Shape;246;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7" name="Google Shape;247;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8" name="Google Shape;248;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9" name="Google Shape;249;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50" name="Google Shape;250;p1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1" name="Google Shape;251;p12"/>
          <p:cNvSpPr txBox="1"/>
          <p:nvPr/>
        </p:nvSpPr>
        <p:spPr>
          <a:xfrm>
            <a:off x="1610400" y="4065975"/>
            <a:ext cx="5375100" cy="637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en-DE" sz="1800" u="none" cap="none" strike="noStrike">
                <a:solidFill>
                  <a:srgbClr val="34C3E0"/>
                </a:solidFill>
                <a:latin typeface="Open Sans"/>
                <a:ea typeface="Open Sans"/>
                <a:cs typeface="Open Sans"/>
                <a:sym typeface="Open Sans"/>
              </a:rPr>
              <a:t>Benefits of Open Education for</a:t>
            </a:r>
            <a:r>
              <a:rPr b="1" i="0" lang="en-DE" sz="1800" u="none" cap="none" strike="noStrike">
                <a:solidFill>
                  <a:schemeClr val="lt1"/>
                </a:solidFill>
                <a:latin typeface="Open Sans"/>
                <a:ea typeface="Open Sans"/>
                <a:cs typeface="Open Sans"/>
                <a:sym typeface="Open Sans"/>
              </a:rPr>
              <a:t> </a:t>
            </a:r>
            <a:r>
              <a:rPr b="1" i="0" lang="en-DE" sz="1800" u="none" cap="none" strike="noStrike">
                <a:solidFill>
                  <a:srgbClr val="004993"/>
                </a:solidFill>
                <a:latin typeface="Open Sans"/>
                <a:ea typeface="Open Sans"/>
                <a:cs typeface="Open Sans"/>
                <a:sym typeface="Open Sans"/>
              </a:rPr>
              <a:t>all</a:t>
            </a:r>
            <a:endParaRPr b="1"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52" name="Google Shape;252;p12"/>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4993"/>
              </a:solidFill>
              <a:latin typeface="Open Sans"/>
              <a:ea typeface="Open Sans"/>
              <a:cs typeface="Open Sans"/>
              <a:sym typeface="Open Sans"/>
            </a:endParaRPr>
          </a:p>
        </p:txBody>
      </p:sp>
      <p:sp>
        <p:nvSpPr>
          <p:cNvPr id="253" name="Google Shape;253;p12"/>
          <p:cNvSpPr txBox="1"/>
          <p:nvPr/>
        </p:nvSpPr>
        <p:spPr>
          <a:xfrm>
            <a:off x="416100" y="2099900"/>
            <a:ext cx="7228200" cy="58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200"/>
              <a:buFont typeface="Arial"/>
              <a:buNone/>
            </a:pPr>
            <a:r>
              <a:rPr b="1" i="0" lang="en-DE" sz="1200" u="none" cap="none" strike="noStrike">
                <a:solidFill>
                  <a:srgbClr val="34C3E0"/>
                </a:solidFill>
                <a:latin typeface="Open Sans"/>
                <a:ea typeface="Open Sans"/>
                <a:cs typeface="Open Sans"/>
                <a:sym typeface="Open Sans"/>
              </a:rPr>
              <a:t>From UNESCO Recommendation on Open Educational Resources</a:t>
            </a:r>
            <a:br>
              <a:rPr b="1" i="0" lang="en-DE" sz="1200" u="none" cap="none" strike="noStrike">
                <a:solidFill>
                  <a:srgbClr val="34C3E0"/>
                </a:solidFill>
                <a:latin typeface="Open Sans"/>
                <a:ea typeface="Open Sans"/>
                <a:cs typeface="Open Sans"/>
                <a:sym typeface="Open Sans"/>
              </a:rPr>
            </a:b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34C3E0"/>
                </a:solidFill>
                <a:latin typeface="Open Sans"/>
                <a:ea typeface="Open Sans"/>
                <a:cs typeface="Open Sans"/>
                <a:sym typeface="Open Sans"/>
              </a:rPr>
              <a:t> </a:t>
            </a:r>
            <a:endParaRPr b="1" i="0" sz="1200" u="none" cap="none" strike="noStrike">
              <a:solidFill>
                <a:srgbClr val="34C3E0"/>
              </a:solidFill>
              <a:latin typeface="Open Sans"/>
              <a:ea typeface="Open Sans"/>
              <a:cs typeface="Open Sans"/>
              <a:sym typeface="Open Sans"/>
            </a:endParaRPr>
          </a:p>
        </p:txBody>
      </p:sp>
      <p:sp>
        <p:nvSpPr>
          <p:cNvPr id="254" name="Google Shape;254;p12"/>
          <p:cNvSpPr/>
          <p:nvPr/>
        </p:nvSpPr>
        <p:spPr>
          <a:xfrm>
            <a:off x="-1157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2"/>
          <p:cNvSpPr txBox="1"/>
          <p:nvPr/>
        </p:nvSpPr>
        <p:spPr>
          <a:xfrm>
            <a:off x="1873100" y="4445200"/>
            <a:ext cx="5313600" cy="535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Unlock information: </a:t>
            </a:r>
            <a:r>
              <a:rPr b="0" i="0" lang="en-DE" sz="1400" u="none" cap="none" strike="noStrike">
                <a:solidFill>
                  <a:srgbClr val="004993"/>
                </a:solidFill>
                <a:latin typeface="Open Sans"/>
                <a:ea typeface="Open Sans"/>
                <a:cs typeface="Open Sans"/>
                <a:sym typeface="Open Sans"/>
              </a:rPr>
              <a:t>Knowledge can be shared at large by unlocking educational resources through licences, for anyone who is interested.</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Transfer knowledge:</a:t>
            </a:r>
            <a:r>
              <a:rPr b="0" i="0" lang="en-DE" sz="1400" u="none" cap="none" strike="noStrike">
                <a:solidFill>
                  <a:srgbClr val="004993"/>
                </a:solidFill>
                <a:latin typeface="Open Sans"/>
                <a:ea typeface="Open Sans"/>
                <a:cs typeface="Open Sans"/>
                <a:sym typeface="Open Sans"/>
              </a:rPr>
              <a:t> Educational resources created with public taxes are available to the public, reusable and shareable.</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Make learning lifelong: </a:t>
            </a:r>
            <a:r>
              <a:rPr b="0" i="0" lang="en-DE" sz="1400" u="none" cap="none" strike="noStrike">
                <a:solidFill>
                  <a:srgbClr val="004993"/>
                </a:solidFill>
                <a:latin typeface="Open Sans"/>
                <a:ea typeface="Open Sans"/>
                <a:cs typeface="Open Sans"/>
                <a:sym typeface="Open Sans"/>
              </a:rPr>
              <a:t>Being up to date and providing continuous learning is more affordable for everyone, bridging the gap between formal, informal, and non-formal open opportunities.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Boost equality: </a:t>
            </a:r>
            <a:r>
              <a:rPr b="0" i="0" lang="en-DE" sz="1400" u="none" cap="none" strike="noStrike">
                <a:solidFill>
                  <a:srgbClr val="004993"/>
                </a:solidFill>
                <a:latin typeface="Open Sans"/>
                <a:ea typeface="Open Sans"/>
                <a:cs typeface="Open Sans"/>
                <a:sym typeface="Open Sans"/>
              </a:rPr>
              <a:t>Free online resources make it easier to deliver the same quality knowledge to everyone, regardless of their social and economic status.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Promote diversity and inclusivity: </a:t>
            </a:r>
            <a:r>
              <a:rPr b="0" i="0" lang="en-DE" sz="1400" u="none" cap="none" strike="noStrike">
                <a:solidFill>
                  <a:srgbClr val="004993"/>
                </a:solidFill>
                <a:latin typeface="Open Sans"/>
                <a:ea typeface="Open Sans"/>
                <a:cs typeface="Open Sans"/>
                <a:sym typeface="Open Sans"/>
              </a:rPr>
              <a:t>OER materials,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DE" sz="1400" u="none" cap="none" strike="noStrike">
                <a:solidFill>
                  <a:srgbClr val="004993"/>
                </a:solidFill>
                <a:latin typeface="Open Sans"/>
                <a:ea typeface="Open Sans"/>
                <a:cs typeface="Open Sans"/>
                <a:sym typeface="Open Sans"/>
              </a:rPr>
              <a:t>easily shared and accessed via the Internet, are a great tool to discover and familiarise oneself with different viewpoints.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Foster citizen science: </a:t>
            </a:r>
            <a:r>
              <a:rPr b="0" i="0" lang="en-DE" sz="1400" u="none" cap="none" strike="noStrike">
                <a:solidFill>
                  <a:srgbClr val="004993"/>
                </a:solidFill>
                <a:latin typeface="Open Sans"/>
                <a:ea typeface="Open Sans"/>
                <a:cs typeface="Open Sans"/>
                <a:sym typeface="Open Sans"/>
              </a:rPr>
              <a:t>Knowledge can be created by everyone, and the availability of materials makes it easier for people to continue gaining knowledge.</a:t>
            </a:r>
            <a:endParaRPr b="1" i="0" sz="14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3"/>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13"/>
          <p:cNvSpPr/>
          <p:nvPr/>
        </p:nvSpPr>
        <p:spPr>
          <a:xfrm>
            <a:off x="182325" y="3899650"/>
            <a:ext cx="7228200" cy="58200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2" name="Google Shape;262;p13"/>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3" name="Google Shape;263;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4" name="Google Shape;264;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5" name="Google Shape;265;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6" name="Google Shape;266;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7" name="Google Shape;267;p1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8" name="Google Shape;268;p13"/>
          <p:cNvSpPr txBox="1"/>
          <p:nvPr/>
        </p:nvSpPr>
        <p:spPr>
          <a:xfrm>
            <a:off x="1610400" y="4590350"/>
            <a:ext cx="5375100" cy="674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en-DE" sz="2100" u="none" cap="none" strike="noStrike">
                <a:solidFill>
                  <a:srgbClr val="34C3E0"/>
                </a:solidFill>
                <a:latin typeface="Open Sans"/>
                <a:ea typeface="Open Sans"/>
                <a:cs typeface="Open Sans"/>
                <a:sym typeface="Open Sans"/>
              </a:rPr>
              <a:t>Benefits of Open Education for</a:t>
            </a:r>
            <a:r>
              <a:rPr b="1" i="0" lang="en-DE" sz="2100" u="none" cap="none" strike="noStrike">
                <a:solidFill>
                  <a:schemeClr val="lt1"/>
                </a:solidFill>
                <a:latin typeface="Open Sans"/>
                <a:ea typeface="Open Sans"/>
                <a:cs typeface="Open Sans"/>
                <a:sym typeface="Open Sans"/>
              </a:rPr>
              <a:t> </a:t>
            </a:r>
            <a:r>
              <a:rPr b="1" i="0" lang="en-DE" sz="2100" u="none" cap="none" strike="noStrike">
                <a:solidFill>
                  <a:srgbClr val="004993"/>
                </a:solidFill>
                <a:latin typeface="Open Sans"/>
                <a:ea typeface="Open Sans"/>
                <a:cs typeface="Open Sans"/>
                <a:sym typeface="Open Sans"/>
              </a:rPr>
              <a:t>all</a:t>
            </a:r>
            <a:endParaRPr b="1" i="0" sz="2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69" name="Google Shape;269;p13"/>
          <p:cNvSpPr txBox="1"/>
          <p:nvPr/>
        </p:nvSpPr>
        <p:spPr>
          <a:xfrm>
            <a:off x="2357725" y="5367900"/>
            <a:ext cx="4312200" cy="3455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1" i="0" lang="en-DE" sz="1700" u="none" cap="none" strike="noStrike">
                <a:solidFill>
                  <a:srgbClr val="004993"/>
                </a:solidFill>
                <a:latin typeface="Open Sans"/>
                <a:ea typeface="Open Sans"/>
                <a:cs typeface="Open Sans"/>
                <a:sym typeface="Open Sans"/>
              </a:rPr>
              <a:t>Enhance quality: </a:t>
            </a:r>
            <a:r>
              <a:rPr b="0" i="0" lang="en-DE" sz="1700" u="none" cap="none" strike="noStrike">
                <a:solidFill>
                  <a:srgbClr val="004993"/>
                </a:solidFill>
                <a:latin typeface="Open Sans"/>
                <a:ea typeface="Open Sans"/>
                <a:cs typeface="Open Sans"/>
                <a:sym typeface="Open Sans"/>
              </a:rPr>
              <a:t>Anyone can support quality enhancements of OER by simply asking questions to clarify them; no access means no questions, no questions means no doubts, no doubts means no improvements.</a:t>
            </a:r>
            <a:endParaRPr b="0" i="0" sz="17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en-DE" sz="1700" u="none" cap="none" strike="noStrike">
                <a:solidFill>
                  <a:srgbClr val="004993"/>
                </a:solidFill>
                <a:latin typeface="Open Sans"/>
                <a:ea typeface="Open Sans"/>
                <a:cs typeface="Open Sans"/>
                <a:sym typeface="Open Sans"/>
              </a:rPr>
              <a:t>Expand boundaries:</a:t>
            </a:r>
            <a:r>
              <a:rPr b="0" i="0" lang="en-DE" sz="1700" u="none" cap="none" strike="noStrike">
                <a:solidFill>
                  <a:srgbClr val="004993"/>
                </a:solidFill>
                <a:latin typeface="Open Sans"/>
                <a:ea typeface="Open Sans"/>
                <a:cs typeface="Open Sans"/>
                <a:sym typeface="Open Sans"/>
              </a:rPr>
              <a:t> OER are a wonderful way to share knowledge across borders that enable adaptations that truly work locally.</a:t>
            </a:r>
            <a:endParaRPr b="0" i="0" sz="1700" u="none" cap="none" strike="noStrike">
              <a:solidFill>
                <a:srgbClr val="004993"/>
              </a:solidFill>
              <a:latin typeface="Open Sans"/>
              <a:ea typeface="Open Sans"/>
              <a:cs typeface="Open Sans"/>
              <a:sym typeface="Open Sans"/>
            </a:endParaRPr>
          </a:p>
        </p:txBody>
      </p:sp>
      <p:sp>
        <p:nvSpPr>
          <p:cNvPr id="270" name="Google Shape;270;p13"/>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4993"/>
              </a:solidFill>
              <a:latin typeface="Open Sans"/>
              <a:ea typeface="Open Sans"/>
              <a:cs typeface="Open Sans"/>
              <a:sym typeface="Open Sans"/>
            </a:endParaRPr>
          </a:p>
        </p:txBody>
      </p:sp>
      <p:sp>
        <p:nvSpPr>
          <p:cNvPr id="271" name="Google Shape;271;p13"/>
          <p:cNvSpPr txBox="1"/>
          <p:nvPr/>
        </p:nvSpPr>
        <p:spPr>
          <a:xfrm>
            <a:off x="416100" y="2099900"/>
            <a:ext cx="7228200" cy="58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200"/>
              <a:buFont typeface="Arial"/>
              <a:buNone/>
            </a:pPr>
            <a:r>
              <a:rPr b="1" i="0" lang="en-DE" sz="1200" u="none" cap="none" strike="noStrike">
                <a:solidFill>
                  <a:srgbClr val="34C3E0"/>
                </a:solidFill>
                <a:latin typeface="Open Sans"/>
                <a:ea typeface="Open Sans"/>
                <a:cs typeface="Open Sans"/>
                <a:sym typeface="Open Sans"/>
              </a:rPr>
              <a:t>From UNESCO Recommendation on Open Educational Resources</a:t>
            </a:r>
            <a:br>
              <a:rPr b="1" i="0" lang="en-DE" sz="1200" u="none" cap="none" strike="noStrike">
                <a:solidFill>
                  <a:srgbClr val="34C3E0"/>
                </a:solidFill>
                <a:latin typeface="Open Sans"/>
                <a:ea typeface="Open Sans"/>
                <a:cs typeface="Open Sans"/>
                <a:sym typeface="Open Sans"/>
              </a:rPr>
            </a:b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34C3E0"/>
                </a:solidFill>
                <a:latin typeface="Open Sans"/>
                <a:ea typeface="Open Sans"/>
                <a:cs typeface="Open Sans"/>
                <a:sym typeface="Open Sans"/>
              </a:rPr>
              <a:t> </a:t>
            </a:r>
            <a:endParaRPr b="1" i="0" sz="1200" u="none" cap="none" strike="noStrike">
              <a:solidFill>
                <a:srgbClr val="34C3E0"/>
              </a:solidFill>
              <a:latin typeface="Open Sans"/>
              <a:ea typeface="Open Sans"/>
              <a:cs typeface="Open Sans"/>
              <a:sym typeface="Open Sans"/>
            </a:endParaRPr>
          </a:p>
        </p:txBody>
      </p:sp>
      <p:sp>
        <p:nvSpPr>
          <p:cNvPr id="272" name="Google Shape;272;p13"/>
          <p:cNvSpPr/>
          <p:nvPr/>
        </p:nvSpPr>
        <p:spPr>
          <a:xfrm>
            <a:off x="-11706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14"/>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79" name="Google Shape;279;p14"/>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14"/>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1" name="Google Shape;281;p1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2" name="Google Shape;282;p1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83" name="Google Shape;283;p14"/>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84" name="Google Shape;284;p14"/>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85" name="Google Shape;285;p14"/>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86" name="Google Shape;286;p14"/>
          <p:cNvSpPr txBox="1"/>
          <p:nvPr/>
        </p:nvSpPr>
        <p:spPr>
          <a:xfrm>
            <a:off x="1526075" y="4129000"/>
            <a:ext cx="5799600" cy="5615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Support professional development:</a:t>
            </a:r>
            <a:r>
              <a:rPr b="0" i="0" lang="en-DE" sz="1200" u="none" cap="none" strike="noStrike">
                <a:solidFill>
                  <a:srgbClr val="004993"/>
                </a:solidFill>
                <a:latin typeface="Open Sans"/>
                <a:ea typeface="Open Sans"/>
                <a:cs typeface="Open Sans"/>
                <a:sym typeface="Open Sans"/>
              </a:rPr>
              <a:t> Engaging at a library, institutional, national or international level with OER and OE governance can be used as a professional development opportunity and growth path outside of the “traditional” or more established fields of expertise (e.g., collection forming, metadata, etc.).</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Recognition as valued partners:</a:t>
            </a:r>
            <a:r>
              <a:rPr b="0" i="0" lang="en-DE" sz="1200" u="none" cap="none" strike="noStrike">
                <a:solidFill>
                  <a:srgbClr val="004993"/>
                </a:solidFill>
                <a:latin typeface="Open Sans"/>
                <a:ea typeface="Open Sans"/>
                <a:cs typeface="Open Sans"/>
                <a:sym typeface="Open Sans"/>
              </a:rPr>
              <a:t> Thanks to their expertise in open pedagogy and open licences, librarians are recognised by educators and researchers as trusted partners in finding, adapting and creating reliable educational resources.</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Develop synergies with open science:</a:t>
            </a:r>
            <a:r>
              <a:rPr b="0" i="0" lang="en-DE" sz="1200" u="none" cap="none" strike="noStrike">
                <a:solidFill>
                  <a:srgbClr val="004993"/>
                </a:solidFill>
                <a:latin typeface="Open Sans"/>
                <a:ea typeface="Open Sans"/>
                <a:cs typeface="Open Sans"/>
                <a:sym typeface="Open Sans"/>
              </a:rPr>
              <a:t> Open Science and Open Education are often separate and knowledge is held by different professionals. Librarians can connect these two areas with a more holistic approach to Open, fostering an open culture within the institution/academic community.</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Promote collaboration and knowledge sharing:</a:t>
            </a:r>
            <a:r>
              <a:rPr b="0" i="0" lang="en-DE" sz="1200" u="none" cap="none" strike="noStrike">
                <a:solidFill>
                  <a:srgbClr val="004993"/>
                </a:solidFill>
                <a:latin typeface="Open Sans"/>
                <a:ea typeface="Open Sans"/>
                <a:cs typeface="Open Sans"/>
                <a:sym typeface="Open Sans"/>
              </a:rPr>
              <a:t> Librarians play a fundamental part in facilitating collaboration by curating open resources, organising training sessions and workshops on open education topics, and fostering communities of practice around Open Education which also expands their own professional networks.</a:t>
            </a:r>
            <a:endParaRPr b="1"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Reduce costs: </a:t>
            </a:r>
            <a:r>
              <a:rPr b="0" i="0" lang="en-DE" sz="1200" u="none" cap="none" strike="noStrike">
                <a:solidFill>
                  <a:srgbClr val="004993"/>
                </a:solidFill>
                <a:latin typeface="Open Sans"/>
                <a:ea typeface="Open Sans"/>
                <a:cs typeface="Open Sans"/>
                <a:sym typeface="Open Sans"/>
              </a:rPr>
              <a:t>Save library budgets on the purchasing of expensive and restrictive licences for commercial publications, also when advising teachers and students with OER alternatives to class literature. This benefit contributes to the necessary Open Access Transition of library and university budgets in the long run.</a:t>
            </a:r>
            <a:endParaRPr b="0" i="0" sz="1200" u="none" cap="none" strike="noStrike">
              <a:solidFill>
                <a:srgbClr val="004993"/>
              </a:solidFill>
              <a:latin typeface="Open Sans"/>
              <a:ea typeface="Open Sans"/>
              <a:cs typeface="Open Sans"/>
              <a:sym typeface="Open Sans"/>
            </a:endParaRPr>
          </a:p>
        </p:txBody>
      </p:sp>
      <p:sp>
        <p:nvSpPr>
          <p:cNvPr id="287" name="Google Shape;287;p14"/>
          <p:cNvSpPr txBox="1"/>
          <p:nvPr/>
        </p:nvSpPr>
        <p:spPr>
          <a:xfrm>
            <a:off x="1676250" y="3676475"/>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accent2"/>
                </a:solidFill>
                <a:latin typeface="Open Sans"/>
                <a:ea typeface="Open Sans"/>
                <a:cs typeface="Open Sans"/>
                <a:sym typeface="Open Sans"/>
              </a:rPr>
              <a:t>Benefits of Open Education for </a:t>
            </a:r>
            <a:r>
              <a:rPr b="1" i="0" lang="en-DE" sz="1800" u="none" cap="none" strike="noStrike">
                <a:solidFill>
                  <a:srgbClr val="004993"/>
                </a:solidFill>
                <a:latin typeface="Open Sans"/>
                <a:ea typeface="Open Sans"/>
                <a:cs typeface="Open Sans"/>
                <a:sym typeface="Open Sans"/>
              </a:rPr>
              <a:t>librarians</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15"/>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15"/>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94" name="Google Shape;294;p15"/>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p15"/>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6" name="Google Shape;296;p15"/>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7" name="Google Shape;297;p1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98" name="Google Shape;298;p15"/>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99" name="Google Shape;299;p15"/>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300" name="Google Shape;300;p15"/>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301" name="Google Shape;301;p15"/>
          <p:cNvSpPr txBox="1"/>
          <p:nvPr/>
        </p:nvSpPr>
        <p:spPr>
          <a:xfrm>
            <a:off x="1526075" y="4129000"/>
            <a:ext cx="5799600" cy="557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Attract new librarians to the profession: </a:t>
            </a:r>
            <a:r>
              <a:rPr b="0" i="0" lang="en-DE" sz="1400" u="none" cap="none" strike="noStrike">
                <a:solidFill>
                  <a:srgbClr val="004993"/>
                </a:solidFill>
                <a:latin typeface="Open Sans"/>
                <a:ea typeface="Open Sans"/>
                <a:cs typeface="Open Sans"/>
                <a:sym typeface="Open Sans"/>
              </a:rPr>
              <a:t>The strong link between Open Education and social justice makes librarianship an appealing career choice for emerging professionals and new cohorts of librarians.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Expand recognition: </a:t>
            </a:r>
            <a:r>
              <a:rPr b="0" i="0" lang="en-DE" sz="1400" u="none" cap="none" strike="noStrike">
                <a:solidFill>
                  <a:srgbClr val="004993"/>
                </a:solidFill>
                <a:latin typeface="Open Sans"/>
                <a:ea typeface="Open Sans"/>
                <a:cs typeface="Open Sans"/>
                <a:sym typeface="Open Sans"/>
              </a:rPr>
              <a:t>Developers and enablers of OER gain a reputation worldwide for their works that advocate openness and other universal values. The already valued role of librarians/information specialists as curators of educational materials becomes even more prominent with OE.</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Increase impact and outreach: </a:t>
            </a:r>
            <a:r>
              <a:rPr b="0" i="0" lang="en-DE" sz="1400" u="none" cap="none" strike="noStrike">
                <a:solidFill>
                  <a:srgbClr val="004993"/>
                </a:solidFill>
                <a:latin typeface="Open Sans"/>
                <a:ea typeface="Open Sans"/>
                <a:cs typeface="Open Sans"/>
                <a:sym typeface="Open Sans"/>
              </a:rPr>
              <a:t>Help expand librarians’ outreach and impact beyond their own institution.</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Contribute to achieving the SDGs: </a:t>
            </a:r>
            <a:r>
              <a:rPr b="0" i="0" lang="en-DE" sz="1400" u="none" cap="none" strike="noStrike">
                <a:solidFill>
                  <a:srgbClr val="004993"/>
                </a:solidFill>
                <a:latin typeface="Open Sans"/>
                <a:ea typeface="Open Sans"/>
                <a:cs typeface="Open Sans"/>
                <a:sym typeface="Open Sans"/>
              </a:rPr>
              <a:t>Help make a more concrete and measurable contribution to achieving the SDGs.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Align with EDI strategy: </a:t>
            </a:r>
            <a:r>
              <a:rPr b="0" i="0" lang="en-DE" sz="1400" u="none" cap="none" strike="noStrike">
                <a:solidFill>
                  <a:srgbClr val="004993"/>
                </a:solidFill>
                <a:latin typeface="Open Sans"/>
                <a:ea typeface="Open Sans"/>
                <a:cs typeface="Open Sans"/>
                <a:sym typeface="Open Sans"/>
              </a:rPr>
              <a:t>Librarians use OE as a strategic tool to advance Equity, Diversity, and Inclusion goals, ensuring learning environments are accessible and inclusive for all.</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Support colleagues and be supported by colleagues: </a:t>
            </a:r>
            <a:r>
              <a:rPr b="0" i="0" lang="en-DE" sz="1400" u="none" cap="none" strike="noStrike">
                <a:solidFill>
                  <a:srgbClr val="004993"/>
                </a:solidFill>
                <a:latin typeface="Open Sans"/>
                <a:ea typeface="Open Sans"/>
                <a:cs typeface="Open Sans"/>
                <a:sym typeface="Open Sans"/>
              </a:rPr>
              <a:t>Librarians cultivate lifelong learning by providing diverse educational opportunities and fostering mutual support within their communities.</a:t>
            </a:r>
            <a:endParaRPr b="1" i="0" sz="1400" u="none" cap="none" strike="noStrike">
              <a:solidFill>
                <a:srgbClr val="004993"/>
              </a:solidFill>
              <a:latin typeface="Open Sans"/>
              <a:ea typeface="Open Sans"/>
              <a:cs typeface="Open Sans"/>
              <a:sym typeface="Open Sans"/>
            </a:endParaRPr>
          </a:p>
        </p:txBody>
      </p:sp>
      <p:sp>
        <p:nvSpPr>
          <p:cNvPr id="302" name="Google Shape;302;p15"/>
          <p:cNvSpPr txBox="1"/>
          <p:nvPr/>
        </p:nvSpPr>
        <p:spPr>
          <a:xfrm>
            <a:off x="1676250" y="3676475"/>
            <a:ext cx="5404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accent2"/>
                </a:solidFill>
                <a:latin typeface="Open Sans"/>
                <a:ea typeface="Open Sans"/>
                <a:cs typeface="Open Sans"/>
                <a:sym typeface="Open Sans"/>
              </a:rPr>
              <a:t>Benefits of Open Education for </a:t>
            </a:r>
            <a:r>
              <a:rPr b="1" i="0" lang="en-DE" sz="1800" u="none" cap="none" strike="noStrike">
                <a:solidFill>
                  <a:srgbClr val="004993"/>
                </a:solidFill>
                <a:latin typeface="Open Sans"/>
                <a:ea typeface="Open Sans"/>
                <a:cs typeface="Open Sans"/>
                <a:sym typeface="Open Sans"/>
              </a:rPr>
              <a:t>librarians</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
          <p:cNvSpPr txBox="1"/>
          <p:nvPr/>
        </p:nvSpPr>
        <p:spPr>
          <a:xfrm>
            <a:off x="443400" y="1637100"/>
            <a:ext cx="6643200" cy="7414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DE" sz="1400" u="none" cap="none" strike="noStrike">
                <a:solidFill>
                  <a:srgbClr val="004993"/>
                </a:solidFill>
                <a:latin typeface="Open Sans"/>
                <a:ea typeface="Open Sans"/>
                <a:cs typeface="Open Sans"/>
                <a:sym typeface="Open Sans"/>
              </a:rPr>
              <a:t>It is a set of tools (slides, leaflets, and cards) prepared by </a:t>
            </a:r>
            <a:r>
              <a:rPr b="0" i="0" lang="en-DE" sz="1400" u="sng" cap="none" strike="noStrike">
                <a:solidFill>
                  <a:schemeClr val="hlink"/>
                </a:solidFill>
                <a:latin typeface="Open Sans"/>
                <a:ea typeface="Open Sans"/>
                <a:cs typeface="Open Sans"/>
                <a:sym typeface="Open Sans"/>
                <a:hlinkClick r:id="rId3"/>
              </a:rPr>
              <a:t>The European Network of Open Education Librarians</a:t>
            </a:r>
            <a:r>
              <a:rPr b="0" i="0" lang="en-DE" sz="1400" u="none" cap="none" strike="noStrike">
                <a:solidFill>
                  <a:srgbClr val="004993"/>
                </a:solidFill>
                <a:latin typeface="Open Sans"/>
                <a:ea typeface="Open Sans"/>
                <a:cs typeface="Open Sans"/>
                <a:sym typeface="Open Sans"/>
              </a:rPr>
              <a:t> (ENOEL). The toolkit aims </a:t>
            </a:r>
            <a:br>
              <a:rPr b="0" i="0" lang="en-DE" sz="1400" u="none" cap="none" strike="noStrike">
                <a:solidFill>
                  <a:srgbClr val="004993"/>
                </a:solidFill>
                <a:latin typeface="Open Sans"/>
                <a:ea typeface="Open Sans"/>
                <a:cs typeface="Open Sans"/>
                <a:sym typeface="Open Sans"/>
              </a:rPr>
            </a:br>
            <a:r>
              <a:rPr b="0" i="0" lang="en-DE" sz="1400" u="none" cap="none" strike="noStrike">
                <a:solidFill>
                  <a:srgbClr val="004993"/>
                </a:solidFill>
                <a:latin typeface="Open Sans"/>
                <a:ea typeface="Open Sans"/>
                <a:cs typeface="Open Sans"/>
                <a:sym typeface="Open Sans"/>
              </a:rPr>
              <a:t>to help raise awareness of the importance of Open Education and it points out benefits for students, teachers, institutions, society and librarians.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en-DE" sz="1400" u="none" cap="none" strike="noStrike">
                <a:solidFill>
                  <a:srgbClr val="004993"/>
                </a:solidFill>
                <a:latin typeface="Open Sans"/>
                <a:ea typeface="Open Sans"/>
                <a:cs typeface="Open Sans"/>
                <a:sym typeface="Open Sans"/>
              </a:rPr>
              <a:t>This deck contains </a:t>
            </a:r>
            <a:r>
              <a:rPr b="1" i="0" lang="en-DE" sz="1400" u="none" cap="none" strike="noStrike">
                <a:solidFill>
                  <a:srgbClr val="004993"/>
                </a:solidFill>
                <a:latin typeface="Open Sans"/>
                <a:ea typeface="Open Sans"/>
                <a:cs typeface="Open Sans"/>
                <a:sym typeface="Open Sans"/>
              </a:rPr>
              <a:t>leaflet templates</a:t>
            </a:r>
            <a:r>
              <a:rPr b="0" i="0" lang="en-DE" sz="1400" u="none" cap="none" strike="noStrike">
                <a:solidFill>
                  <a:srgbClr val="004993"/>
                </a:solidFill>
                <a:latin typeface="Open Sans"/>
                <a:ea typeface="Open Sans"/>
                <a:cs typeface="Open Sans"/>
                <a:sym typeface="Open Sans"/>
              </a:rPr>
              <a:t>.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You can use the templates directly as they are or you may choose to adapt them to your specific needs. </a:t>
            </a:r>
            <a:endParaRPr b="1"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When using the template, </a:t>
            </a:r>
            <a:r>
              <a:rPr b="0" i="0" lang="en-DE" sz="1200" u="none" cap="none" strike="noStrike">
                <a:solidFill>
                  <a:srgbClr val="004993"/>
                </a:solidFill>
                <a:latin typeface="Open Sans"/>
                <a:ea typeface="Open Sans"/>
                <a:cs typeface="Open Sans"/>
                <a:sym typeface="Open Sans"/>
              </a:rPr>
              <a:t>simply download the entire slidedeck or an individual slide that you want to use and print them out.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If you want to adapt the template to your needs, you need to:</a:t>
            </a:r>
            <a:endParaRPr b="1"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b="0" i="0" lang="en-DE" sz="1200" u="none" cap="none" strike="noStrike">
                <a:solidFill>
                  <a:srgbClr val="004993"/>
                </a:solidFill>
                <a:latin typeface="Open Sans"/>
                <a:ea typeface="Open Sans"/>
                <a:cs typeface="Open Sans"/>
                <a:sym typeface="Open Sans"/>
              </a:rPr>
              <a:t>Download the tool you want to use</a:t>
            </a:r>
            <a:endParaRPr b="0"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b="0" i="0" lang="en-DE" sz="1200" u="none" cap="none" strike="noStrike">
                <a:solidFill>
                  <a:srgbClr val="004993"/>
                </a:solidFill>
                <a:latin typeface="Open Sans"/>
                <a:ea typeface="Open Sans"/>
                <a:cs typeface="Open Sans"/>
                <a:sym typeface="Open Sans"/>
              </a:rPr>
              <a:t>Adapt it to your needs (add your organisation’s logo, and introduce any other change you think fit)</a:t>
            </a:r>
            <a:endParaRPr b="0"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b="0" i="0" lang="en-DE" sz="1200" u="none" cap="none" strike="noStrike">
                <a:solidFill>
                  <a:srgbClr val="004993"/>
                </a:solidFill>
                <a:latin typeface="Open Sans"/>
                <a:ea typeface="Open Sans"/>
                <a:cs typeface="Open Sans"/>
                <a:sym typeface="Open Sans"/>
              </a:rPr>
              <a:t>Make sure that the adapted version has a note saying: “This work is a derivative of [name of the file (for example, 2. OE Benefits - ENOEL leaflets)] [link to the original source: </a:t>
            </a:r>
            <a:r>
              <a:rPr b="0" i="0" lang="en-DE" sz="1200" u="sng" cap="none" strike="noStrike">
                <a:solidFill>
                  <a:schemeClr val="hlink"/>
                </a:solidFill>
                <a:latin typeface="Open Sans"/>
                <a:ea typeface="Open Sans"/>
                <a:cs typeface="Open Sans"/>
                <a:sym typeface="Open Sans"/>
                <a:hlinkClick r:id="rId4"/>
              </a:rPr>
              <a:t>https://zenodo.org/doi/10.5281/zenodo.5568482</a:t>
            </a:r>
            <a:r>
              <a:rPr b="0" i="0" lang="en-DE" sz="1200" u="none" cap="none" strike="noStrike">
                <a:solidFill>
                  <a:srgbClr val="004993"/>
                </a:solidFill>
                <a:latin typeface="Open Sans"/>
                <a:ea typeface="Open Sans"/>
                <a:cs typeface="Open Sans"/>
                <a:sym typeface="Open Sans"/>
              </a:rPr>
              <a:t>] by </a:t>
            </a:r>
            <a:r>
              <a:rPr b="0" i="0" lang="en-DE" sz="1200" u="sng" cap="none" strike="noStrike">
                <a:solidFill>
                  <a:schemeClr val="accent1"/>
                </a:solidFill>
                <a:latin typeface="Open Sans"/>
                <a:ea typeface="Open Sans"/>
                <a:cs typeface="Open Sans"/>
                <a:sym typeface="Open Sans"/>
                <a:hlinkClick r:id="rId5">
                  <a:extLst>
                    <a:ext uri="{A12FA001-AC4F-418D-AE19-62706E023703}">
                      <ahyp:hlinkClr val="tx"/>
                    </a:ext>
                  </a:extLst>
                </a:hlinkClick>
              </a:rPr>
              <a:t>SPARC EUROPE</a:t>
            </a:r>
            <a:r>
              <a:rPr b="0" i="0" lang="en-DE" sz="1200" u="none" cap="none" strike="noStrike">
                <a:solidFill>
                  <a:srgbClr val="004993"/>
                </a:solidFill>
                <a:latin typeface="Open Sans"/>
                <a:ea typeface="Open Sans"/>
                <a:cs typeface="Open Sans"/>
                <a:sym typeface="Open Sans"/>
              </a:rPr>
              <a:t> (ENOEL), </a:t>
            </a:r>
            <a:r>
              <a:rPr b="0" i="0" lang="en-DE" sz="1200" u="sng" cap="none" strike="noStrike">
                <a:solidFill>
                  <a:schemeClr val="hlink"/>
                </a:solidFill>
                <a:latin typeface="Open Sans"/>
                <a:ea typeface="Open Sans"/>
                <a:cs typeface="Open Sans"/>
                <a:sym typeface="Open Sans"/>
                <a:hlinkClick r:id="rId6"/>
              </a:rPr>
              <a:t>CC BY</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none" cap="none" strike="noStrike">
                <a:solidFill>
                  <a:srgbClr val="004993"/>
                </a:solidFill>
                <a:latin typeface="Open Sans"/>
                <a:ea typeface="Open Sans"/>
                <a:cs typeface="Open Sans"/>
                <a:sym typeface="Open Sans"/>
              </a:rPr>
              <a:t>Below, you will find a short description of how the deck is organized and suggested uses for particular pages. These are suggestions only; we encourage you to pick and choose and create tools tailored to your needs.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Slide 3</a:t>
            </a:r>
            <a:r>
              <a:rPr b="0" i="0" lang="en-DE" sz="1200" u="none" cap="none" strike="noStrike">
                <a:solidFill>
                  <a:srgbClr val="004993"/>
                </a:solidFill>
                <a:latin typeface="Open Sans"/>
                <a:ea typeface="Open Sans"/>
                <a:cs typeface="Open Sans"/>
                <a:sym typeface="Open Sans"/>
              </a:rPr>
              <a:t> gives you an example of how the template can be adapted, including the placement of your organisation’s logo and the attribution statement.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Slides 4-15 </a:t>
            </a:r>
            <a:r>
              <a:rPr b="0" i="0" lang="en-DE" sz="1200" u="none" cap="none" strike="noStrike">
                <a:solidFill>
                  <a:srgbClr val="004993"/>
                </a:solidFill>
                <a:latin typeface="Open Sans"/>
                <a:ea typeface="Open Sans"/>
                <a:cs typeface="Open Sans"/>
                <a:sym typeface="Open Sans"/>
              </a:rPr>
              <a:t>show OE benefits for five different stakeholders: students (yellow background), teachers (orange background), institutions (turquoise background), all (white background), and librarians (light blue background). You can use them to address these specific stakeholders.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Opening slides for each of the groups </a:t>
            </a:r>
            <a:r>
              <a:rPr b="0" i="0" lang="en-DE" sz="1200" u="none" cap="none" strike="noStrike">
                <a:solidFill>
                  <a:srgbClr val="004993"/>
                </a:solidFill>
                <a:latin typeface="Open Sans"/>
                <a:ea typeface="Open Sans"/>
                <a:cs typeface="Open Sans"/>
                <a:sym typeface="Open Sans"/>
              </a:rPr>
              <a:t>(slides 4, 7, 10, 12, 14) show what the ENOEL considers to be the most crucial benefits for each group. </a:t>
            </a:r>
            <a:r>
              <a:rPr b="1" i="0" lang="en-DE" sz="1200" u="none" cap="none" strike="noStrike">
                <a:solidFill>
                  <a:srgbClr val="004993"/>
                </a:solidFill>
                <a:latin typeface="Open Sans"/>
                <a:ea typeface="Open Sans"/>
                <a:cs typeface="Open Sans"/>
                <a:sym typeface="Open Sans"/>
              </a:rPr>
              <a:t>Remaining slides in each group</a:t>
            </a:r>
            <a:r>
              <a:rPr b="0" i="0" lang="en-DE" sz="1200" u="none" cap="none" strike="noStrike">
                <a:solidFill>
                  <a:srgbClr val="004993"/>
                </a:solidFill>
                <a:latin typeface="Open Sans"/>
                <a:ea typeface="Open Sans"/>
                <a:cs typeface="Open Sans"/>
                <a:sym typeface="Open Sans"/>
              </a:rPr>
              <a:t> list other benefits (slides 5-6 for students,  8-9 for teachers, 11 for institutions, 13 for all and 15 for librarians).</a:t>
            </a:r>
            <a:endParaRPr b="0" i="0" sz="1200" u="none" cap="none" strike="noStrike">
              <a:solidFill>
                <a:srgbClr val="000000"/>
              </a:solidFill>
              <a:latin typeface="Open Sans"/>
              <a:ea typeface="Open Sans"/>
              <a:cs typeface="Open Sans"/>
              <a:sym typeface="Open Sans"/>
            </a:endParaRPr>
          </a:p>
        </p:txBody>
      </p:sp>
      <p:pic>
        <p:nvPicPr>
          <p:cNvPr id="96" name="Google Shape;96;p2"/>
          <p:cNvPicPr preferRelativeResize="0"/>
          <p:nvPr/>
        </p:nvPicPr>
        <p:blipFill rotWithShape="1">
          <a:blip r:embed="rId7">
            <a:alphaModFix/>
          </a:blip>
          <a:srcRect b="0" l="0" r="0" t="0"/>
          <a:stretch/>
        </p:blipFill>
        <p:spPr>
          <a:xfrm>
            <a:off x="569400" y="304481"/>
            <a:ext cx="1517901" cy="1152338"/>
          </a:xfrm>
          <a:prstGeom prst="rect">
            <a:avLst/>
          </a:prstGeom>
          <a:noFill/>
          <a:ln>
            <a:noFill/>
          </a:ln>
        </p:spPr>
      </p:pic>
      <p:sp>
        <p:nvSpPr>
          <p:cNvPr id="97" name="Google Shape;97;p2"/>
          <p:cNvSpPr txBox="1"/>
          <p:nvPr/>
        </p:nvSpPr>
        <p:spPr>
          <a:xfrm>
            <a:off x="591700" y="404750"/>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98" name="Google Shape;98;p2"/>
          <p:cNvSpPr txBox="1"/>
          <p:nvPr/>
        </p:nvSpPr>
        <p:spPr>
          <a:xfrm>
            <a:off x="2502650" y="829475"/>
            <a:ext cx="3520800" cy="70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DE" sz="1700" u="none" cap="none" strike="noStrike">
                <a:solidFill>
                  <a:srgbClr val="004993"/>
                </a:solidFill>
                <a:latin typeface="Open Sans"/>
                <a:ea typeface="Open Sans"/>
                <a:cs typeface="Open Sans"/>
                <a:sym typeface="Open Sans"/>
              </a:rPr>
              <a:t>Welcome to this Open Education Benefits toolkit! </a:t>
            </a:r>
            <a:endParaRPr b="0" i="0" sz="17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5" name="Google Shape;105;p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p3"/>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8" name="Google Shape;108;p3"/>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9" name="Google Shape;109;p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10" name="Google Shape;110;p3"/>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11" name="Google Shape;111;p3"/>
          <p:cNvSpPr txBox="1"/>
          <p:nvPr/>
        </p:nvSpPr>
        <p:spPr>
          <a:xfrm>
            <a:off x="2357725" y="459425"/>
            <a:ext cx="46293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12" name="Google Shape;112;p3"/>
          <p:cNvSpPr txBox="1"/>
          <p:nvPr/>
        </p:nvSpPr>
        <p:spPr>
          <a:xfrm>
            <a:off x="493200" y="4429400"/>
            <a:ext cx="5142600" cy="4551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Benefits of Open Education for </a:t>
            </a:r>
            <a:r>
              <a:rPr b="1" i="0" lang="en-DE" sz="1800" u="none" cap="none" strike="noStrike">
                <a:solidFill>
                  <a:srgbClr val="FFDE59"/>
                </a:solidFill>
                <a:latin typeface="Open Sans"/>
                <a:ea typeface="Open Sans"/>
                <a:cs typeface="Open Sans"/>
                <a:sym typeface="Open Sans"/>
              </a:rPr>
              <a:t>students</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Ensure enduring access:</a:t>
            </a:r>
            <a:r>
              <a:rPr b="1" i="0" lang="en-DE" sz="1400" u="none" cap="none" strike="noStrike">
                <a:solidFill>
                  <a:srgbClr val="FFDE59"/>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Students will be able to access resources even after they have completed their course.</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Support inclusion:</a:t>
            </a:r>
            <a:r>
              <a:rPr b="0" i="0" lang="en-DE" sz="1400" u="none" cap="none" strike="noStrike">
                <a:solidFill>
                  <a:srgbClr val="004993"/>
                </a:solidFill>
                <a:latin typeface="Open Sans"/>
                <a:ea typeface="Open Sans"/>
                <a:cs typeface="Open Sans"/>
                <a:sym typeface="Open Sans"/>
              </a:rPr>
              <a:t> OER can be adapted to reflect students’ profiles and scenarios, addressing inclusion needs at different levels.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Promote diversification of learning:</a:t>
            </a:r>
            <a:r>
              <a:rPr b="0" i="0" lang="en-DE" sz="1400" u="none" cap="none" strike="noStrike">
                <a:solidFill>
                  <a:srgbClr val="004993"/>
                </a:solidFill>
                <a:latin typeface="Open Sans"/>
                <a:ea typeface="Open Sans"/>
                <a:cs typeface="Open Sans"/>
                <a:sym typeface="Open Sans"/>
              </a:rPr>
              <a:t> OER are accessible from every place at any time, repeatedly (and don’t underestimate the value of repetition!), and from a variety of devices and formats. OER also support non-formal and less-formal learning settings.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Promote lifelong learning:</a:t>
            </a:r>
            <a:r>
              <a:rPr b="0" i="0" lang="en-DE" sz="1400" u="none" cap="none" strike="noStrike">
                <a:solidFill>
                  <a:srgbClr val="004993"/>
                </a:solidFill>
                <a:latin typeface="Open Sans"/>
                <a:ea typeface="Open Sans"/>
                <a:cs typeface="Open Sans"/>
                <a:sym typeface="Open Sans"/>
              </a:rPr>
              <a:t> OER are available to everyone of all ages, anytime anyone wants to learn something or go back to something to refresh the memory of it.</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Save costs:</a:t>
            </a:r>
            <a:r>
              <a:rPr b="1" i="0" lang="en-DE" sz="1400" u="none" cap="none" strike="noStrike">
                <a:solidFill>
                  <a:srgbClr val="FFDE59"/>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High price tags may lead students to use older versions of certain publications; with OER this is not an issue.</a:t>
            </a:r>
            <a:endParaRPr b="0" i="0" sz="1400" u="none" cap="none" strike="noStrike">
              <a:solidFill>
                <a:srgbClr val="000000"/>
              </a:solidFill>
              <a:latin typeface="Calibri"/>
              <a:ea typeface="Calibri"/>
              <a:cs typeface="Calibri"/>
              <a:sym typeface="Calibri"/>
            </a:endParaRPr>
          </a:p>
        </p:txBody>
      </p:sp>
      <p:sp>
        <p:nvSpPr>
          <p:cNvPr id="113" name="Google Shape;113;p3"/>
          <p:cNvSpPr txBox="1"/>
          <p:nvPr/>
        </p:nvSpPr>
        <p:spPr>
          <a:xfrm>
            <a:off x="4943375" y="2610476"/>
            <a:ext cx="22953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EXAMPLE OF ADAPTATION FOR YOUR NEEDS</a:t>
            </a:r>
            <a:endParaRPr b="1" i="0" sz="1400" u="none" cap="none" strike="noStrike">
              <a:solidFill>
                <a:srgbClr val="FF0000"/>
              </a:solidFill>
              <a:latin typeface="Arial"/>
              <a:ea typeface="Arial"/>
              <a:cs typeface="Arial"/>
              <a:sym typeface="Arial"/>
            </a:endParaRPr>
          </a:p>
        </p:txBody>
      </p:sp>
      <p:sp>
        <p:nvSpPr>
          <p:cNvPr id="114" name="Google Shape;114;p3"/>
          <p:cNvSpPr txBox="1"/>
          <p:nvPr/>
        </p:nvSpPr>
        <p:spPr>
          <a:xfrm>
            <a:off x="3302350" y="2826025"/>
            <a:ext cx="1232100" cy="877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FF0000"/>
                </a:solidFill>
                <a:latin typeface="Arial"/>
                <a:ea typeface="Arial"/>
                <a:cs typeface="Arial"/>
                <a:sym typeface="Arial"/>
              </a:rPr>
              <a:t>Add the attribution statement</a:t>
            </a:r>
            <a:endParaRPr b="1" i="0" sz="1500" u="none" cap="none" strike="noStrike">
              <a:solidFill>
                <a:srgbClr val="FF0000"/>
              </a:solidFill>
              <a:latin typeface="Arial"/>
              <a:ea typeface="Arial"/>
              <a:cs typeface="Arial"/>
              <a:sym typeface="Arial"/>
            </a:endParaRPr>
          </a:p>
        </p:txBody>
      </p:sp>
      <p:sp>
        <p:nvSpPr>
          <p:cNvPr id="115" name="Google Shape;115;p3"/>
          <p:cNvSpPr/>
          <p:nvPr/>
        </p:nvSpPr>
        <p:spPr>
          <a:xfrm>
            <a:off x="6309275" y="8955375"/>
            <a:ext cx="446100" cy="8313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3"/>
          <p:cNvSpPr txBox="1"/>
          <p:nvPr/>
        </p:nvSpPr>
        <p:spPr>
          <a:xfrm>
            <a:off x="4927500" y="8572450"/>
            <a:ext cx="3417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Add your organisation’s logo</a:t>
            </a:r>
            <a:endParaRPr b="1" i="0" sz="1400" u="none" cap="none" strike="noStrike">
              <a:solidFill>
                <a:srgbClr val="FF0000"/>
              </a:solidFill>
              <a:latin typeface="Arial"/>
              <a:ea typeface="Arial"/>
              <a:cs typeface="Arial"/>
              <a:sym typeface="Arial"/>
            </a:endParaRPr>
          </a:p>
        </p:txBody>
      </p:sp>
      <p:sp>
        <p:nvSpPr>
          <p:cNvPr id="117" name="Google Shape;117;p3"/>
          <p:cNvSpPr txBox="1"/>
          <p:nvPr/>
        </p:nvSpPr>
        <p:spPr>
          <a:xfrm>
            <a:off x="493200" y="2786975"/>
            <a:ext cx="1902900" cy="843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DE" sz="900" u="none" cap="none" strike="noStrike">
                <a:solidFill>
                  <a:srgbClr val="000000"/>
                </a:solidFill>
                <a:latin typeface="Open Sans"/>
                <a:ea typeface="Open Sans"/>
                <a:cs typeface="Open Sans"/>
                <a:sym typeface="Open Sans"/>
              </a:rPr>
              <a:t>This work is a derivative of “</a:t>
            </a:r>
            <a:r>
              <a:rPr b="0" i="0" lang="en-DE" sz="900" u="none" cap="none" strike="noStrike">
                <a:solidFill>
                  <a:schemeClr val="dk1"/>
                </a:solidFill>
                <a:latin typeface="Open Sans"/>
                <a:ea typeface="Open Sans"/>
                <a:cs typeface="Open Sans"/>
                <a:sym typeface="Open Sans"/>
              </a:rPr>
              <a:t>2. OE Benefits - ENOEL leaflets</a:t>
            </a:r>
            <a:r>
              <a:rPr b="0" i="0" lang="en-DE" sz="900" u="none" cap="none" strike="noStrike">
                <a:solidFill>
                  <a:srgbClr val="000000"/>
                </a:solidFill>
                <a:latin typeface="Open Sans"/>
                <a:ea typeface="Open Sans"/>
                <a:cs typeface="Open Sans"/>
                <a:sym typeface="Open Sans"/>
              </a:rPr>
              <a:t>”,</a:t>
            </a:r>
            <a:endParaRPr b="0" i="0" sz="9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lang="en-DE" sz="900" u="sng">
                <a:solidFill>
                  <a:schemeClr val="hlink"/>
                </a:solidFill>
                <a:latin typeface="Open Sans"/>
                <a:ea typeface="Open Sans"/>
                <a:cs typeface="Open Sans"/>
                <a:sym typeface="Open Sans"/>
                <a:hlinkClick r:id="rId6"/>
              </a:rPr>
              <a:t>https://zenodo.org/doi/10.5281/zenodo.5568482</a:t>
            </a:r>
            <a:r>
              <a:rPr b="0" i="0" lang="en-DE" sz="900" u="none" cap="none" strike="noStrike">
                <a:solidFill>
                  <a:srgbClr val="000000"/>
                </a:solidFill>
                <a:latin typeface="Open Sans"/>
                <a:ea typeface="Open Sans"/>
                <a:cs typeface="Open Sans"/>
                <a:sym typeface="Open Sans"/>
              </a:rPr>
              <a:t>, by </a:t>
            </a:r>
            <a:r>
              <a:rPr b="0" i="0" lang="en-DE" sz="9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SPARC EUROPE</a:t>
            </a:r>
            <a:r>
              <a:rPr b="0" i="0" lang="en-DE" sz="900" u="none" cap="none" strike="noStrike">
                <a:solidFill>
                  <a:srgbClr val="004993"/>
                </a:solidFill>
                <a:latin typeface="Open Sans"/>
                <a:ea typeface="Open Sans"/>
                <a:cs typeface="Open Sans"/>
                <a:sym typeface="Open Sans"/>
              </a:rPr>
              <a:t> </a:t>
            </a:r>
            <a:r>
              <a:rPr b="0" i="0" lang="en-DE" sz="900" u="none" cap="none" strike="noStrike">
                <a:solidFill>
                  <a:srgbClr val="000000"/>
                </a:solidFill>
                <a:latin typeface="Open Sans"/>
                <a:ea typeface="Open Sans"/>
                <a:cs typeface="Open Sans"/>
                <a:sym typeface="Open Sans"/>
              </a:rPr>
              <a:t>(ENOEL) </a:t>
            </a:r>
            <a:r>
              <a:rPr b="0" i="0" lang="en-DE" sz="900" u="sng" cap="none" strike="noStrike">
                <a:solidFill>
                  <a:srgbClr val="0097A7"/>
                </a:solidFill>
                <a:latin typeface="Open Sans"/>
                <a:ea typeface="Open Sans"/>
                <a:cs typeface="Open Sans"/>
                <a:sym typeface="Open Sans"/>
                <a:hlinkClick r:id="rId8">
                  <a:extLst>
                    <a:ext uri="{A12FA001-AC4F-418D-AE19-62706E023703}">
                      <ahyp:hlinkClr val="tx"/>
                    </a:ext>
                  </a:extLst>
                </a:hlinkClick>
              </a:rPr>
              <a:t>CC BY</a:t>
            </a:r>
            <a:endParaRPr b="0" i="0" sz="900" u="none" cap="none" strike="noStrike">
              <a:solidFill>
                <a:srgbClr val="000000"/>
              </a:solidFill>
              <a:latin typeface="Open Sans"/>
              <a:ea typeface="Open Sans"/>
              <a:cs typeface="Open Sans"/>
              <a:sym typeface="Open Sans"/>
            </a:endParaRPr>
          </a:p>
        </p:txBody>
      </p:sp>
      <p:sp>
        <p:nvSpPr>
          <p:cNvPr id="118" name="Google Shape;118;p3"/>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DE" sz="1400" u="none" cap="none" strike="noStrike">
                <a:solidFill>
                  <a:srgbClr val="000000"/>
                </a:solidFill>
                <a:latin typeface="Calibri"/>
                <a:ea typeface="Calibri"/>
                <a:cs typeface="Calibri"/>
                <a:sym typeface="Calibri"/>
              </a:rPr>
              <a:t>your logo here</a:t>
            </a:r>
            <a:endParaRPr b="0" i="0" sz="1400" u="none" cap="none" strike="noStrike">
              <a:solidFill>
                <a:srgbClr val="000000"/>
              </a:solidFill>
              <a:latin typeface="Calibri"/>
              <a:ea typeface="Calibri"/>
              <a:cs typeface="Calibri"/>
              <a:sym typeface="Calibri"/>
            </a:endParaRPr>
          </a:p>
        </p:txBody>
      </p:sp>
      <p:sp>
        <p:nvSpPr>
          <p:cNvPr id="119" name="Google Shape;119;p3"/>
          <p:cNvSpPr/>
          <p:nvPr/>
        </p:nvSpPr>
        <p:spPr>
          <a:xfrm>
            <a:off x="2558650" y="303590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4"/>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4"/>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6" name="Google Shape;126;p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4"/>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 name="Google Shape;128;p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9" name="Google Shape;129;p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30" name="Google Shape;130;p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31" name="Google Shape;131;p4"/>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32" name="Google Shape;132;p4"/>
          <p:cNvSpPr txBox="1"/>
          <p:nvPr/>
        </p:nvSpPr>
        <p:spPr>
          <a:xfrm>
            <a:off x="2357725" y="459425"/>
            <a:ext cx="46293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33" name="Google Shape;133;p4"/>
          <p:cNvSpPr txBox="1"/>
          <p:nvPr/>
        </p:nvSpPr>
        <p:spPr>
          <a:xfrm>
            <a:off x="493200" y="4429400"/>
            <a:ext cx="5142600" cy="4551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Benefits of Open Education for </a:t>
            </a:r>
            <a:r>
              <a:rPr b="1" i="0" lang="en-DE" sz="1800" u="none" cap="none" strike="noStrike">
                <a:solidFill>
                  <a:srgbClr val="FFDE59"/>
                </a:solidFill>
                <a:latin typeface="Open Sans"/>
                <a:ea typeface="Open Sans"/>
                <a:cs typeface="Open Sans"/>
                <a:sym typeface="Open Sans"/>
              </a:rPr>
              <a:t>students</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Ensure enduring access:</a:t>
            </a:r>
            <a:r>
              <a:rPr b="1" i="0" lang="en-DE" sz="1400" u="none" cap="none" strike="noStrike">
                <a:solidFill>
                  <a:srgbClr val="FFDE59"/>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Students will be able to access resources even after they have completed their course.</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Support inclusion:</a:t>
            </a:r>
            <a:r>
              <a:rPr b="0" i="0" lang="en-DE" sz="1400" u="none" cap="none" strike="noStrike">
                <a:solidFill>
                  <a:srgbClr val="004993"/>
                </a:solidFill>
                <a:latin typeface="Open Sans"/>
                <a:ea typeface="Open Sans"/>
                <a:cs typeface="Open Sans"/>
                <a:sym typeface="Open Sans"/>
              </a:rPr>
              <a:t> OER can be adapted to reflect students’ profiles and scenarios, addressing inclusion needs at different levels.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Promote diversification of learning:</a:t>
            </a:r>
            <a:r>
              <a:rPr b="0" i="0" lang="en-DE" sz="1400" u="none" cap="none" strike="noStrike">
                <a:solidFill>
                  <a:srgbClr val="004993"/>
                </a:solidFill>
                <a:latin typeface="Open Sans"/>
                <a:ea typeface="Open Sans"/>
                <a:cs typeface="Open Sans"/>
                <a:sym typeface="Open Sans"/>
              </a:rPr>
              <a:t> OER are accessible from every place at any time, repeatedly (and don’t underestimate the value of repetition!), and from a variety of devices and formats. OER also support non-formal and less-formal learning settings.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Promote lifelong learning:</a:t>
            </a:r>
            <a:r>
              <a:rPr b="0" i="0" lang="en-DE" sz="1400" u="none" cap="none" strike="noStrike">
                <a:solidFill>
                  <a:srgbClr val="004993"/>
                </a:solidFill>
                <a:latin typeface="Open Sans"/>
                <a:ea typeface="Open Sans"/>
                <a:cs typeface="Open Sans"/>
                <a:sym typeface="Open Sans"/>
              </a:rPr>
              <a:t> OER are available to everyone of all ages, anytime anyone wants to learn something or go back to something to refresh the memory of it.</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Save costs:</a:t>
            </a:r>
            <a:r>
              <a:rPr b="1" i="0" lang="en-DE" sz="1400" u="none" cap="none" strike="noStrike">
                <a:solidFill>
                  <a:srgbClr val="FFDE59"/>
                </a:solidFill>
                <a:latin typeface="Open Sans"/>
                <a:ea typeface="Open Sans"/>
                <a:cs typeface="Open Sans"/>
                <a:sym typeface="Open Sans"/>
              </a:rPr>
              <a:t> </a:t>
            </a:r>
            <a:r>
              <a:rPr b="0" i="0" lang="en-DE" sz="1400" u="none" cap="none" strike="noStrike">
                <a:solidFill>
                  <a:srgbClr val="004993"/>
                </a:solidFill>
                <a:latin typeface="Open Sans"/>
                <a:ea typeface="Open Sans"/>
                <a:cs typeface="Open Sans"/>
                <a:sym typeface="Open Sans"/>
              </a:rPr>
              <a:t>High price tags may lead students to use older versions of certain publications; with OER this is not an issue.</a:t>
            </a:r>
            <a:endParaRPr b="0" i="0" sz="14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5"/>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5"/>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0" name="Google Shape;140;p5"/>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5"/>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2" name="Google Shape;142;p5"/>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3" name="Google Shape;143;p5"/>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44" name="Google Shape;144;p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45" name="Google Shape;145;p5"/>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46" name="Google Shape;146;p5"/>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47" name="Google Shape;147;p5"/>
          <p:cNvSpPr txBox="1"/>
          <p:nvPr/>
        </p:nvSpPr>
        <p:spPr>
          <a:xfrm>
            <a:off x="493200" y="4429400"/>
            <a:ext cx="5142600" cy="445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Benefits of Open Education for </a:t>
            </a:r>
            <a:r>
              <a:rPr b="1" i="0" lang="en-DE" sz="1800" u="none" cap="none" strike="noStrike">
                <a:solidFill>
                  <a:srgbClr val="FFDE59"/>
                </a:solidFill>
                <a:latin typeface="Open Sans"/>
                <a:ea typeface="Open Sans"/>
                <a:cs typeface="Open Sans"/>
                <a:sym typeface="Open Sans"/>
              </a:rPr>
              <a:t>students</a:t>
            </a:r>
            <a:endParaRPr b="1" i="0" sz="1800" u="none" cap="none" strike="noStrike">
              <a:solidFill>
                <a:srgbClr val="FFDE59"/>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Enhance learning opportunities:</a:t>
            </a:r>
            <a:r>
              <a:rPr b="0" i="0" lang="en-DE" sz="1400" u="none" cap="none" strike="noStrike">
                <a:solidFill>
                  <a:srgbClr val="004993"/>
                </a:solidFill>
                <a:latin typeface="Open Sans"/>
                <a:ea typeface="Open Sans"/>
                <a:cs typeface="Open Sans"/>
                <a:sym typeface="Open Sans"/>
              </a:rPr>
              <a:t> Students who use OER do as well, or better, than those using traditional materials (</a:t>
            </a:r>
            <a:r>
              <a:rPr b="0" i="0" lang="en-DE" sz="1400" u="sng" cap="none" strike="noStrike">
                <a:solidFill>
                  <a:schemeClr val="hlink"/>
                </a:solidFill>
                <a:latin typeface="Open Sans"/>
                <a:ea typeface="Open Sans"/>
                <a:cs typeface="Open Sans"/>
                <a:sym typeface="Open Sans"/>
                <a:hlinkClick r:id="rId6"/>
              </a:rPr>
              <a:t>http://openedgroup.org/review</a:t>
            </a:r>
            <a:r>
              <a:rPr b="0" i="0" lang="en-DE" sz="1400" u="none" cap="none" strike="noStrike">
                <a:solidFill>
                  <a:srgbClr val="004993"/>
                </a:solidFill>
                <a:latin typeface="Open Sans"/>
                <a:ea typeface="Open Sans"/>
                <a:cs typeface="Open Sans"/>
                <a:sym typeface="Open Sans"/>
              </a:rPr>
              <a:t>).</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Ensure readiness: </a:t>
            </a:r>
            <a:r>
              <a:rPr b="0" i="0" lang="en-DE" sz="1400" u="none" cap="none" strike="noStrike">
                <a:solidFill>
                  <a:srgbClr val="004993"/>
                </a:solidFill>
                <a:latin typeface="Open Sans"/>
                <a:ea typeface="Open Sans"/>
                <a:cs typeface="Open Sans"/>
                <a:sym typeface="Open Sans"/>
              </a:rPr>
              <a:t>OER can be available from the very beginning of the courses, which means that students can immediately start working with them.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Enhance quality:</a:t>
            </a:r>
            <a:r>
              <a:rPr b="0" i="0" lang="en-DE" sz="1400" u="none" cap="none" strike="noStrike">
                <a:solidFill>
                  <a:srgbClr val="004993"/>
                </a:solidFill>
                <a:latin typeface="Open Sans"/>
                <a:ea typeface="Open Sans"/>
                <a:cs typeface="Open Sans"/>
                <a:sym typeface="Open Sans"/>
              </a:rPr>
              <a:t> OER allow enhancement of quality and continuous updates, together with quick dissemination, ensuring that the information in them is up-to-date.</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Reward open practices:</a:t>
            </a:r>
            <a:r>
              <a:rPr b="0" i="0" lang="en-DE" sz="1400" u="none" cap="none" strike="noStrike">
                <a:solidFill>
                  <a:srgbClr val="004993"/>
                </a:solidFill>
                <a:latin typeface="Open Sans"/>
                <a:ea typeface="Open Sans"/>
                <a:cs typeface="Open Sans"/>
                <a:sym typeface="Open Sans"/>
              </a:rPr>
              <a:t> Students can be recognised as part of the authoring team and be appreciated for their work and skills.</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100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4" name="Google Shape;154;p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6"/>
          <p:cNvSpPr/>
          <p:nvPr/>
        </p:nvSpPr>
        <p:spPr>
          <a:xfrm>
            <a:off x="2396100" y="2496975"/>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6"/>
          <p:cNvSpPr txBox="1"/>
          <p:nvPr/>
        </p:nvSpPr>
        <p:spPr>
          <a:xfrm>
            <a:off x="493200" y="5479150"/>
            <a:ext cx="5060400" cy="4238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DE" sz="1800" u="none" cap="none" strike="noStrike">
                <a:solidFill>
                  <a:schemeClr val="lt1"/>
                </a:solidFill>
                <a:latin typeface="Open Sans"/>
                <a:ea typeface="Open Sans"/>
                <a:cs typeface="Open Sans"/>
                <a:sym typeface="Open Sans"/>
              </a:rPr>
              <a:t>Benefits of Open Education for </a:t>
            </a:r>
            <a:r>
              <a:rPr b="1" i="0" lang="en-DE" sz="1800" u="none" cap="none" strike="noStrike">
                <a:solidFill>
                  <a:srgbClr val="FFDE59"/>
                </a:solidFill>
                <a:latin typeface="Open Sans"/>
                <a:ea typeface="Open Sans"/>
                <a:cs typeface="Open Sans"/>
                <a:sym typeface="Open Sans"/>
              </a:rPr>
              <a:t>students</a:t>
            </a:r>
            <a:endParaRPr b="1" i="0" sz="18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20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Allow (more than just) no cost</a:t>
            </a:r>
            <a:r>
              <a:rPr b="0" i="0" lang="en-DE" sz="1400" u="none" cap="none" strike="noStrike">
                <a:solidFill>
                  <a:srgbClr val="004993"/>
                </a:solidFill>
                <a:latin typeface="Open Sans"/>
                <a:ea typeface="Open Sans"/>
                <a:cs typeface="Open Sans"/>
                <a:sym typeface="Open Sans"/>
              </a:rPr>
              <a:t>: OER = free + permissions.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Ensure better education</a:t>
            </a:r>
            <a:r>
              <a:rPr b="0" i="0" lang="en-DE" sz="1400" u="none" cap="none" strike="noStrike">
                <a:solidFill>
                  <a:srgbClr val="004993"/>
                </a:solidFill>
                <a:latin typeface="Open Sans"/>
                <a:ea typeface="Open Sans"/>
                <a:cs typeface="Open Sans"/>
                <a:sym typeface="Open Sans"/>
              </a:rPr>
              <a:t> </a:t>
            </a:r>
            <a:r>
              <a:rPr b="1" i="0" lang="en-DE" sz="1400" u="none" cap="none" strike="noStrike">
                <a:solidFill>
                  <a:srgbClr val="004993"/>
                </a:solidFill>
                <a:latin typeface="Open Sans"/>
                <a:ea typeface="Open Sans"/>
                <a:cs typeface="Open Sans"/>
                <a:sym typeface="Open Sans"/>
              </a:rPr>
              <a:t>= ensure better future </a:t>
            </a:r>
            <a:r>
              <a:rPr b="0" i="0" lang="en-DE" sz="1400" u="none" cap="none" strike="noStrike">
                <a:solidFill>
                  <a:srgbClr val="004993"/>
                </a:solidFill>
                <a:latin typeface="Open Sans"/>
                <a:ea typeface="Open Sans"/>
                <a:cs typeface="Open Sans"/>
                <a:sym typeface="Open Sans"/>
              </a:rPr>
              <a:t>(</a:t>
            </a:r>
            <a:r>
              <a:rPr b="0" i="0" lang="en-DE" sz="1400" u="sng" cap="none" strike="noStrike">
                <a:solidFill>
                  <a:schemeClr val="hlink"/>
                </a:solidFill>
                <a:latin typeface="Open Sans"/>
                <a:ea typeface="Open Sans"/>
                <a:cs typeface="Open Sans"/>
                <a:sym typeface="Open Sans"/>
                <a:hlinkClick r:id="rId3"/>
              </a:rPr>
              <a:t>SDG 4</a:t>
            </a:r>
            <a:r>
              <a:rPr b="0" i="0" lang="en-DE" sz="1400" u="none" cap="none" strike="noStrike">
                <a:solidFill>
                  <a:srgbClr val="004993"/>
                </a:solidFill>
                <a:latin typeface="Open Sans"/>
                <a:ea typeface="Open Sans"/>
                <a:cs typeface="Open Sans"/>
                <a:sym typeface="Open Sans"/>
              </a:rPr>
              <a:t>: “Ensure inclusive and equitable quality education and promote lifelong learning opportunities for all.”)</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Enhance understanding: </a:t>
            </a:r>
            <a:r>
              <a:rPr b="0" i="0" lang="en-DE" sz="1400" u="none" cap="none" strike="noStrike">
                <a:solidFill>
                  <a:srgbClr val="004993"/>
                </a:solidFill>
                <a:latin typeface="Open Sans"/>
                <a:ea typeface="Open Sans"/>
                <a:cs typeface="Open Sans"/>
                <a:sym typeface="Open Sans"/>
              </a:rPr>
              <a:t>Students are able to revise concepts/ideas using a different range of resources (i.e. repeat the same concept using a different explanation).</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400" u="none" cap="none" strike="noStrike">
                <a:solidFill>
                  <a:srgbClr val="004993"/>
                </a:solidFill>
                <a:latin typeface="Open Sans"/>
                <a:ea typeface="Open Sans"/>
                <a:cs typeface="Open Sans"/>
                <a:sym typeface="Open Sans"/>
              </a:rPr>
              <a:t>Co-create:</a:t>
            </a:r>
            <a:r>
              <a:rPr b="0" i="0" lang="en-DE" sz="1400" u="none" cap="none" strike="noStrike">
                <a:solidFill>
                  <a:srgbClr val="004993"/>
                </a:solidFill>
                <a:latin typeface="Open Sans"/>
                <a:ea typeface="Open Sans"/>
                <a:cs typeface="Open Sans"/>
                <a:sym typeface="Open Sans"/>
              </a:rPr>
              <a:t> OER give students the opportunity to be co-creation partners benefiting themselves.</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1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t/>
            </a:r>
            <a:endParaRPr b="1" i="0" sz="1800" u="none" cap="none" strike="noStrike">
              <a:solidFill>
                <a:srgbClr val="004993"/>
              </a:solidFill>
              <a:latin typeface="Open Sans"/>
              <a:ea typeface="Open Sans"/>
              <a:cs typeface="Open Sans"/>
              <a:sym typeface="Open Sans"/>
            </a:endParaRPr>
          </a:p>
        </p:txBody>
      </p:sp>
      <p:pic>
        <p:nvPicPr>
          <p:cNvPr id="157" name="Google Shape;157;p6"/>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pic>
        <p:nvPicPr>
          <p:cNvPr id="158" name="Google Shape;158;p6"/>
          <p:cNvPicPr preferRelativeResize="0"/>
          <p:nvPr/>
        </p:nvPicPr>
        <p:blipFill rotWithShape="1">
          <a:blip r:embed="rId5">
            <a:alphaModFix/>
          </a:blip>
          <a:srcRect b="0" l="0" r="0" t="0"/>
          <a:stretch/>
        </p:blipFill>
        <p:spPr>
          <a:xfrm>
            <a:off x="569400" y="562956"/>
            <a:ext cx="1517901" cy="1152338"/>
          </a:xfrm>
          <a:prstGeom prst="rect">
            <a:avLst/>
          </a:prstGeom>
          <a:noFill/>
          <a:ln>
            <a:noFill/>
          </a:ln>
        </p:spPr>
      </p:pic>
      <p:sp>
        <p:nvSpPr>
          <p:cNvPr id="159" name="Google Shape;159;p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60" name="Google Shape;160;p6"/>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6"/>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61" name="Google Shape;161;p6"/>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7"/>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7"/>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8" name="Google Shape;168;p7"/>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7"/>
          <p:cNvSpPr/>
          <p:nvPr/>
        </p:nvSpPr>
        <p:spPr>
          <a:xfrm>
            <a:off x="-10915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0" name="Google Shape;170;p7"/>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71" name="Google Shape;171;p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72" name="Google Shape;172;p7"/>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73" name="Google Shape;173;p7"/>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174" name="Google Shape;174;p7"/>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175" name="Google Shape;175;p7"/>
          <p:cNvSpPr txBox="1"/>
          <p:nvPr/>
        </p:nvSpPr>
        <p:spPr>
          <a:xfrm>
            <a:off x="1860500" y="4586200"/>
            <a:ext cx="5032500" cy="4802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Allow adaptation: </a:t>
            </a:r>
            <a:r>
              <a:rPr b="0" i="0" lang="en-DE" sz="1500" u="none" cap="none" strike="noStrike">
                <a:solidFill>
                  <a:srgbClr val="004993"/>
                </a:solidFill>
                <a:latin typeface="Open Sans"/>
                <a:ea typeface="Open Sans"/>
                <a:cs typeface="Open Sans"/>
                <a:sym typeface="Open Sans"/>
              </a:rPr>
              <a:t>Teachers can (partially or totally) customise OER, creating the best course materials for each learning experience, continually improving the quality of the OER.</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Ensure open pedagogies:</a:t>
            </a:r>
            <a:r>
              <a:rPr b="0" i="0" lang="en-DE" sz="1500" u="none" cap="none" strike="noStrike">
                <a:solidFill>
                  <a:srgbClr val="004993"/>
                </a:solidFill>
                <a:latin typeface="Open Sans"/>
                <a:ea typeface="Open Sans"/>
                <a:cs typeface="Open Sans"/>
                <a:sym typeface="Open Sans"/>
              </a:rPr>
              <a:t> With OER, students are deeply engaged in the educational process and in the creation of learning materials, essentially making them their own, with the teacher’s guidance.</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Increase reputation:</a:t>
            </a:r>
            <a:r>
              <a:rPr b="0" i="0" lang="en-DE" sz="1500" u="none" cap="none" strike="noStrike">
                <a:solidFill>
                  <a:srgbClr val="004993"/>
                </a:solidFill>
                <a:latin typeface="Open Sans"/>
                <a:ea typeface="Open Sans"/>
                <a:cs typeface="Open Sans"/>
                <a:sym typeface="Open Sans"/>
              </a:rPr>
              <a:t> Quality OER increase the reputation of the teacher at local and global levels, offering opportunities to collaborate with colleagues around the world.</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DE" sz="1500" u="none" cap="none" strike="noStrike">
                <a:solidFill>
                  <a:srgbClr val="004993"/>
                </a:solidFill>
                <a:latin typeface="Open Sans"/>
                <a:ea typeface="Open Sans"/>
                <a:cs typeface="Open Sans"/>
                <a:sym typeface="Open Sans"/>
              </a:rPr>
              <a:t>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Reduce workload: </a:t>
            </a:r>
            <a:r>
              <a:rPr b="0" i="0" lang="en-DE" sz="1500" u="none" cap="none" strike="noStrike">
                <a:solidFill>
                  <a:srgbClr val="004993"/>
                </a:solidFill>
                <a:latin typeface="Open Sans"/>
                <a:ea typeface="Open Sans"/>
                <a:cs typeface="Open Sans"/>
                <a:sym typeface="Open Sans"/>
              </a:rPr>
              <a:t>Teachers do not have to reinvent the wheel every time, but can re-use what is already there.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Inspire:</a:t>
            </a:r>
            <a:r>
              <a:rPr b="0" i="0" lang="en-DE" sz="1500" u="none" cap="none" strike="noStrike">
                <a:solidFill>
                  <a:srgbClr val="004993"/>
                </a:solidFill>
                <a:latin typeface="Open Sans"/>
                <a:ea typeface="Open Sans"/>
                <a:cs typeface="Open Sans"/>
                <a:sym typeface="Open Sans"/>
              </a:rPr>
              <a:t> OER are a way to get new ideas.</a:t>
            </a:r>
            <a:endParaRPr b="1" i="0" sz="1500" u="none" cap="none" strike="noStrike">
              <a:solidFill>
                <a:srgbClr val="004993"/>
              </a:solidFill>
              <a:latin typeface="Open Sans"/>
              <a:ea typeface="Open Sans"/>
              <a:cs typeface="Open Sans"/>
              <a:sym typeface="Open Sans"/>
            </a:endParaRPr>
          </a:p>
        </p:txBody>
      </p:sp>
      <p:sp>
        <p:nvSpPr>
          <p:cNvPr id="176" name="Google Shape;176;p7"/>
          <p:cNvSpPr txBox="1"/>
          <p:nvPr/>
        </p:nvSpPr>
        <p:spPr>
          <a:xfrm>
            <a:off x="1676250" y="4057475"/>
            <a:ext cx="54048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Benefits of Open Education for teachers</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8"/>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8"/>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3" name="Google Shape;183;p8"/>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8"/>
          <p:cNvSpPr/>
          <p:nvPr/>
        </p:nvSpPr>
        <p:spPr>
          <a:xfrm>
            <a:off x="-10915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5" name="Google Shape;185;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6" name="Google Shape;186;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7" name="Google Shape;187;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8" name="Google Shape;188;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89" name="Google Shape;189;p8"/>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90" name="Google Shape;190;p8"/>
          <p:cNvSpPr txBox="1"/>
          <p:nvPr/>
        </p:nvSpPr>
        <p:spPr>
          <a:xfrm>
            <a:off x="1824250" y="4597950"/>
            <a:ext cx="5080500" cy="4894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700" u="none" cap="none" strike="noStrike">
                <a:solidFill>
                  <a:srgbClr val="004993"/>
                </a:solidFill>
                <a:latin typeface="Open Sans"/>
                <a:ea typeface="Open Sans"/>
                <a:cs typeface="Open Sans"/>
                <a:sym typeface="Open Sans"/>
              </a:rPr>
              <a:t>Foster active approaches: </a:t>
            </a:r>
            <a:r>
              <a:rPr b="0" i="0" lang="en-DE" sz="1700" u="none" cap="none" strike="noStrike">
                <a:solidFill>
                  <a:srgbClr val="004993"/>
                </a:solidFill>
                <a:latin typeface="Open Sans"/>
                <a:ea typeface="Open Sans"/>
                <a:cs typeface="Open Sans"/>
                <a:sym typeface="Open Sans"/>
              </a:rPr>
              <a:t>Teachers can design diverse hands-on strategies to support learning-by-doing experiences based on remixing/adapting OER.</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700" u="none" cap="none" strike="noStrike">
                <a:solidFill>
                  <a:srgbClr val="004993"/>
                </a:solidFill>
                <a:latin typeface="Open Sans"/>
                <a:ea typeface="Open Sans"/>
                <a:cs typeface="Open Sans"/>
                <a:sym typeface="Open Sans"/>
              </a:rPr>
              <a:t>Foster collaboration:</a:t>
            </a:r>
            <a:r>
              <a:rPr b="0" i="0" lang="en-DE" sz="1700" u="none" cap="none" strike="noStrike">
                <a:solidFill>
                  <a:srgbClr val="004993"/>
                </a:solidFill>
                <a:latin typeface="Open Sans"/>
                <a:ea typeface="Open Sans"/>
                <a:cs typeface="Open Sans"/>
                <a:sym typeface="Open Sans"/>
              </a:rPr>
              <a:t> Peer-to-peer feedback, student collaboration, and expert involvement are magnified and they enrich the teachers, thanks to the process enforced by the open licences.</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700" u="none" cap="none" strike="noStrike">
                <a:solidFill>
                  <a:srgbClr val="004993"/>
                </a:solidFill>
                <a:latin typeface="Open Sans"/>
                <a:ea typeface="Open Sans"/>
                <a:cs typeface="Open Sans"/>
                <a:sym typeface="Open Sans"/>
              </a:rPr>
              <a:t>Support innovation:</a:t>
            </a:r>
            <a:r>
              <a:rPr b="0" i="0" lang="en-DE" sz="1700" u="none" cap="none" strike="noStrike">
                <a:solidFill>
                  <a:srgbClr val="004993"/>
                </a:solidFill>
                <a:latin typeface="Open Sans"/>
                <a:ea typeface="Open Sans"/>
                <a:cs typeface="Open Sans"/>
                <a:sym typeface="Open Sans"/>
              </a:rPr>
              <a:t> OER offer opportunities to enhance the quality of teaching and learning materials, allowing others to build upon them and to provide constructive feedback.</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700" u="none" cap="none" strike="noStrike">
                <a:solidFill>
                  <a:srgbClr val="004993"/>
                </a:solidFill>
                <a:latin typeface="Open Sans"/>
                <a:ea typeface="Open Sans"/>
                <a:cs typeface="Open Sans"/>
                <a:sym typeface="Open Sans"/>
              </a:rPr>
              <a:t>Ensure legacy:</a:t>
            </a:r>
            <a:r>
              <a:rPr b="0" i="0" lang="en-DE" sz="1700" u="none" cap="none" strike="noStrike">
                <a:solidFill>
                  <a:srgbClr val="004993"/>
                </a:solidFill>
                <a:latin typeface="Open Sans"/>
                <a:ea typeface="Open Sans"/>
                <a:cs typeface="Open Sans"/>
                <a:sym typeface="Open Sans"/>
              </a:rPr>
              <a:t> The process of reuse ignited by OER continues even after retirement.</a:t>
            </a:r>
            <a:endParaRPr b="1" i="0" sz="2300" u="none" cap="none" strike="noStrike">
              <a:solidFill>
                <a:srgbClr val="FFDE59"/>
              </a:solidFill>
              <a:latin typeface="Open Sans"/>
              <a:ea typeface="Open Sans"/>
              <a:cs typeface="Open Sans"/>
              <a:sym typeface="Open Sans"/>
            </a:endParaRPr>
          </a:p>
        </p:txBody>
      </p:sp>
      <p:sp>
        <p:nvSpPr>
          <p:cNvPr id="191" name="Google Shape;191;p8"/>
          <p:cNvSpPr txBox="1"/>
          <p:nvPr/>
        </p:nvSpPr>
        <p:spPr>
          <a:xfrm>
            <a:off x="1676250" y="4057475"/>
            <a:ext cx="54048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Benefits of Open Education for teachers</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
        <p:nvSpPr>
          <p:cNvPr id="192" name="Google Shape;192;p8"/>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193" name="Google Shape;193;p8"/>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9"/>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9"/>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00" name="Google Shape;200;p9"/>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1" name="Google Shape;201;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2" name="Google Shape;202;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3" name="Google Shape;203;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4" name="Google Shape;204;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05" name="Google Shape;205;p9"/>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06" name="Google Shape;206;p9"/>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07" name="Google Shape;207;p9"/>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08" name="Google Shape;208;p9"/>
          <p:cNvSpPr/>
          <p:nvPr/>
        </p:nvSpPr>
        <p:spPr>
          <a:xfrm>
            <a:off x="-109717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9"/>
          <p:cNvSpPr txBox="1"/>
          <p:nvPr/>
        </p:nvSpPr>
        <p:spPr>
          <a:xfrm>
            <a:off x="1824250" y="5032675"/>
            <a:ext cx="5075100" cy="358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700" u="none" cap="none" strike="noStrike">
                <a:solidFill>
                  <a:srgbClr val="004993"/>
                </a:solidFill>
                <a:latin typeface="Open Sans"/>
                <a:ea typeface="Open Sans"/>
                <a:cs typeface="Open Sans"/>
                <a:sym typeface="Open Sans"/>
              </a:rPr>
              <a:t>Expand choices:</a:t>
            </a:r>
            <a:r>
              <a:rPr b="0" i="0" lang="en-DE" sz="1700" u="none" cap="none" strike="noStrike">
                <a:solidFill>
                  <a:srgbClr val="004993"/>
                </a:solidFill>
                <a:latin typeface="Open Sans"/>
                <a:ea typeface="Open Sans"/>
                <a:cs typeface="Open Sans"/>
                <a:sym typeface="Open Sans"/>
              </a:rPr>
              <a:t> OER textbooks enlarge teachers’ resources and can guarantee the same high level of quality as traditional textbooks.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700" u="none" cap="none" strike="noStrike">
                <a:solidFill>
                  <a:srgbClr val="004993"/>
                </a:solidFill>
                <a:latin typeface="Open Sans"/>
                <a:ea typeface="Open Sans"/>
                <a:cs typeface="Open Sans"/>
                <a:sym typeface="Open Sans"/>
              </a:rPr>
              <a:t>Enhance academic freedom: </a:t>
            </a:r>
            <a:r>
              <a:rPr b="0" i="0" lang="en-DE" sz="1700" u="none" cap="none" strike="noStrike">
                <a:solidFill>
                  <a:srgbClr val="004993"/>
                </a:solidFill>
                <a:latin typeface="Open Sans"/>
                <a:ea typeface="Open Sans"/>
                <a:cs typeface="Open Sans"/>
                <a:sym typeface="Open Sans"/>
              </a:rPr>
              <a:t>Open licences on OER allow faculty to regularly modify and update the learning resources for their courses.</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700" u="none" cap="none" strike="noStrike">
                <a:solidFill>
                  <a:srgbClr val="004993"/>
                </a:solidFill>
                <a:latin typeface="Open Sans"/>
                <a:ea typeface="Open Sans"/>
                <a:cs typeface="Open Sans"/>
                <a:sym typeface="Open Sans"/>
              </a:rPr>
              <a:t>Showcase innovation and creativity: </a:t>
            </a:r>
            <a:r>
              <a:rPr b="0" i="0" lang="en-DE" sz="1700" u="none" cap="none" strike="noStrike">
                <a:solidFill>
                  <a:srgbClr val="004993"/>
                </a:solidFill>
                <a:latin typeface="Open Sans"/>
                <a:ea typeface="Open Sans"/>
                <a:cs typeface="Open Sans"/>
                <a:sym typeface="Open Sans"/>
              </a:rPr>
              <a:t>Creativity of the faculty can impress potential students and sponsors. This will help increase student enrollment for certain courses and increase the value of individual teachers.</a:t>
            </a:r>
            <a:endParaRPr b="1" i="0" sz="2300" u="none" cap="none" strike="noStrike">
              <a:solidFill>
                <a:srgbClr val="FFDE59"/>
              </a:solidFill>
              <a:latin typeface="Open Sans"/>
              <a:ea typeface="Open Sans"/>
              <a:cs typeface="Open Sans"/>
              <a:sym typeface="Open Sans"/>
            </a:endParaRPr>
          </a:p>
        </p:txBody>
      </p:sp>
      <p:sp>
        <p:nvSpPr>
          <p:cNvPr id="210" name="Google Shape;210;p9"/>
          <p:cNvSpPr txBox="1"/>
          <p:nvPr/>
        </p:nvSpPr>
        <p:spPr>
          <a:xfrm>
            <a:off x="1670625" y="4492200"/>
            <a:ext cx="54048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Benefits of Open Education for teachers</a:t>
            </a:r>
            <a:endParaRPr b="1" i="0" sz="18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